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7" r:id="rId3"/>
    <p:sldId id="268" r:id="rId4"/>
    <p:sldId id="270" r:id="rId5"/>
    <p:sldId id="269" r:id="rId6"/>
    <p:sldId id="256" r:id="rId7"/>
    <p:sldId id="258" r:id="rId8"/>
    <p:sldId id="257" r:id="rId9"/>
    <p:sldId id="259" r:id="rId10"/>
    <p:sldId id="261" r:id="rId11"/>
    <p:sldId id="262" r:id="rId12"/>
    <p:sldId id="263" r:id="rId13"/>
    <p:sldId id="264" r:id="rId14"/>
    <p:sldId id="265" r:id="rId15"/>
    <p:sldId id="266" r:id="rId16"/>
    <p:sldId id="271"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333198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240186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20640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35941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175119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357478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22841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371166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219952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198376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67C6C0-7B9E-487B-9044-504C15B20BD0}" type="datetimeFigureOut">
              <a:rPr lang="fr-FR" smtClean="0"/>
              <a:t>05/02/2020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651D8C0-3F0C-4E58-A35B-147980421AE5}" type="slidenum">
              <a:rPr lang="fr-FR" smtClean="0"/>
              <a:t>‹N°›</a:t>
            </a:fld>
            <a:endParaRPr lang="fr-FR" dirty="0"/>
          </a:p>
        </p:txBody>
      </p:sp>
    </p:spTree>
    <p:extLst>
      <p:ext uri="{BB962C8B-B14F-4D97-AF65-F5344CB8AC3E}">
        <p14:creationId xmlns:p14="http://schemas.microsoft.com/office/powerpoint/2010/main" val="178085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7C6C0-7B9E-487B-9044-504C15B20BD0}" type="datetimeFigureOut">
              <a:rPr lang="fr-FR" smtClean="0"/>
              <a:t>05/02/2020</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1D8C0-3F0C-4E58-A35B-147980421AE5}" type="slidenum">
              <a:rPr lang="fr-FR" smtClean="0"/>
              <a:t>‹N°›</a:t>
            </a:fld>
            <a:endParaRPr lang="fr-FR" dirty="0"/>
          </a:p>
        </p:txBody>
      </p:sp>
    </p:spTree>
    <p:extLst>
      <p:ext uri="{BB962C8B-B14F-4D97-AF65-F5344CB8AC3E}">
        <p14:creationId xmlns:p14="http://schemas.microsoft.com/office/powerpoint/2010/main" val="340006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Parcours </a:t>
            </a:r>
            <a:br>
              <a:rPr lang="fr-FR" dirty="0" smtClean="0"/>
            </a:br>
            <a:r>
              <a:rPr lang="fr-FR" dirty="0" smtClean="0"/>
              <a:t> Classiques</a:t>
            </a:r>
            <a:endParaRPr lang="fr-FR" dirty="0"/>
          </a:p>
        </p:txBody>
      </p:sp>
      <p:sp>
        <p:nvSpPr>
          <p:cNvPr id="3" name="Sous-titre 2"/>
          <p:cNvSpPr>
            <a:spLocks noGrp="1"/>
          </p:cNvSpPr>
          <p:nvPr>
            <p:ph type="subTitle" idx="1"/>
          </p:nvPr>
        </p:nvSpPr>
        <p:spPr/>
        <p:txBody>
          <a:bodyPr/>
          <a:lstStyle/>
          <a:p>
            <a:r>
              <a:rPr lang="fr-FR" dirty="0" smtClean="0"/>
              <a:t>Conviennent pour les régates dites « ONE FLEET »</a:t>
            </a:r>
          </a:p>
          <a:p>
            <a:r>
              <a:rPr lang="fr-FR" dirty="0" smtClean="0"/>
              <a:t>Mais sont de moins en moins utilisés</a:t>
            </a:r>
            <a:endParaRPr lang="fr-FR" dirty="0"/>
          </a:p>
        </p:txBody>
      </p:sp>
    </p:spTree>
    <p:extLst>
      <p:ext uri="{BB962C8B-B14F-4D97-AF65-F5344CB8AC3E}">
        <p14:creationId xmlns:p14="http://schemas.microsoft.com/office/powerpoint/2010/main" val="359458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Parcours Trapèzes</a:t>
            </a:r>
            <a:endParaRPr lang="fr-FR" dirty="0"/>
          </a:p>
        </p:txBody>
      </p:sp>
      <p:sp>
        <p:nvSpPr>
          <p:cNvPr id="3" name="Sous-titre 2"/>
          <p:cNvSpPr>
            <a:spLocks noGrp="1"/>
          </p:cNvSpPr>
          <p:nvPr>
            <p:ph type="subTitle" idx="1"/>
          </p:nvPr>
        </p:nvSpPr>
        <p:spPr/>
        <p:txBody>
          <a:bodyPr/>
          <a:lstStyle/>
          <a:p>
            <a:r>
              <a:rPr lang="fr-FR" dirty="0" smtClean="0"/>
              <a:t>Conviennent pour les régates dites « TWO FLEETS »</a:t>
            </a:r>
          </a:p>
          <a:p>
            <a:endParaRPr lang="fr-FR" dirty="0"/>
          </a:p>
          <a:p>
            <a:r>
              <a:rPr lang="fr-FR" dirty="0" smtClean="0"/>
              <a:t>Explications</a:t>
            </a:r>
            <a:endParaRPr lang="fr-FR" dirty="0"/>
          </a:p>
        </p:txBody>
      </p:sp>
    </p:spTree>
    <p:extLst>
      <p:ext uri="{BB962C8B-B14F-4D97-AF65-F5344CB8AC3E}">
        <p14:creationId xmlns:p14="http://schemas.microsoft.com/office/powerpoint/2010/main" val="802087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Principe du parcours Trapèze</a:t>
            </a:r>
            <a:endParaRPr lang="fr-FR" dirty="0"/>
          </a:p>
        </p:txBody>
      </p:sp>
      <p:pic>
        <p:nvPicPr>
          <p:cNvPr id="7" name="Image 6"/>
          <p:cNvPicPr>
            <a:picLocks noChangeAspect="1"/>
          </p:cNvPicPr>
          <p:nvPr/>
        </p:nvPicPr>
        <p:blipFill>
          <a:blip r:embed="rId2"/>
          <a:stretch>
            <a:fillRect/>
          </a:stretch>
        </p:blipFill>
        <p:spPr>
          <a:xfrm>
            <a:off x="341443" y="1239865"/>
            <a:ext cx="4335736" cy="5618136"/>
          </a:xfrm>
          <a:prstGeom prst="rect">
            <a:avLst/>
          </a:prstGeom>
        </p:spPr>
      </p:pic>
      <p:sp>
        <p:nvSpPr>
          <p:cNvPr id="8" name="ZoneTexte 7"/>
          <p:cNvSpPr txBox="1"/>
          <p:nvPr/>
        </p:nvSpPr>
        <p:spPr>
          <a:xfrm>
            <a:off x="4631148" y="1379819"/>
            <a:ext cx="7410042" cy="5262979"/>
          </a:xfrm>
          <a:prstGeom prst="rect">
            <a:avLst/>
          </a:prstGeom>
          <a:noFill/>
        </p:spPr>
        <p:txBody>
          <a:bodyPr wrap="none" rtlCol="0">
            <a:spAutoFit/>
          </a:bodyPr>
          <a:lstStyle/>
          <a:p>
            <a:r>
              <a:rPr lang="fr-FR" sz="2800" dirty="0" smtClean="0"/>
              <a:t>Le parcours Trapèze a été inventé, pour répondre </a:t>
            </a:r>
          </a:p>
          <a:p>
            <a:r>
              <a:rPr lang="fr-FR" sz="2800" dirty="0" smtClean="0"/>
              <a:t>au problème difficile de faire courir deux flottes</a:t>
            </a:r>
          </a:p>
          <a:p>
            <a:r>
              <a:rPr lang="fr-FR" sz="2800" dirty="0" smtClean="0"/>
              <a:t>( donc : two fleets) sur un même parcours.</a:t>
            </a:r>
          </a:p>
          <a:p>
            <a:r>
              <a:rPr lang="fr-FR" sz="2800" dirty="0" smtClean="0"/>
              <a:t>Ce type de parcours, inventé à la Trinité-sur-Mer, </a:t>
            </a:r>
          </a:p>
          <a:p>
            <a:r>
              <a:rPr lang="fr-FR" sz="2800" dirty="0"/>
              <a:t>e</a:t>
            </a:r>
            <a:r>
              <a:rPr lang="fr-FR" sz="2800" dirty="0" smtClean="0"/>
              <a:t>st en fait un parcours en double banane.</a:t>
            </a:r>
          </a:p>
          <a:p>
            <a:endParaRPr lang="fr-FR" sz="2800" dirty="0"/>
          </a:p>
          <a:p>
            <a:r>
              <a:rPr lang="fr-FR" sz="2800" dirty="0" smtClean="0"/>
              <a:t>Il convient bien pour deux flottes de tailles ou de</a:t>
            </a:r>
          </a:p>
          <a:p>
            <a:r>
              <a:rPr lang="fr-FR" sz="2800" dirty="0" smtClean="0"/>
              <a:t> vitesses différentes, des gros et des petits, des </a:t>
            </a:r>
          </a:p>
          <a:p>
            <a:r>
              <a:rPr lang="fr-FR" sz="2800" dirty="0"/>
              <a:t>r</a:t>
            </a:r>
            <a:r>
              <a:rPr lang="fr-FR" sz="2800" dirty="0" smtClean="0"/>
              <a:t>apides et des plus lents, sans interférences.</a:t>
            </a:r>
          </a:p>
          <a:p>
            <a:endParaRPr lang="fr-FR" sz="2800" dirty="0"/>
          </a:p>
          <a:p>
            <a:r>
              <a:rPr lang="fr-FR" sz="2800" dirty="0" smtClean="0"/>
              <a:t>	Fleet 1 : départ,1,4,1,2,3,Arrivée</a:t>
            </a:r>
          </a:p>
          <a:p>
            <a:r>
              <a:rPr lang="fr-FR" sz="2800" dirty="0"/>
              <a:t>	</a:t>
            </a:r>
            <a:r>
              <a:rPr lang="fr-FR" sz="2800" dirty="0" smtClean="0"/>
              <a:t>Fleet 2 : Départ , 1,4,1,Arrivée</a:t>
            </a:r>
            <a:endParaRPr lang="fr-FR" sz="2800" dirty="0"/>
          </a:p>
        </p:txBody>
      </p:sp>
    </p:spTree>
    <p:extLst>
      <p:ext uri="{BB962C8B-B14F-4D97-AF65-F5344CB8AC3E}">
        <p14:creationId xmlns:p14="http://schemas.microsoft.com/office/powerpoint/2010/main" val="380163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4763" y="182805"/>
            <a:ext cx="11792918" cy="4351338"/>
          </a:xfrm>
        </p:spPr>
        <p:txBody>
          <a:bodyPr>
            <a:noAutofit/>
          </a:bodyPr>
          <a:lstStyle/>
          <a:p>
            <a:pPr marL="0" indent="0">
              <a:buNone/>
            </a:pPr>
            <a:r>
              <a:rPr lang="fr-FR" sz="2400" dirty="0" smtClean="0"/>
              <a:t>Le Comité envoie </a:t>
            </a:r>
            <a:r>
              <a:rPr lang="fr-FR" sz="2400" b="1" u="sng" dirty="0" smtClean="0">
                <a:solidFill>
                  <a:srgbClr val="FF0000"/>
                </a:solidFill>
              </a:rPr>
              <a:t>la première flotte </a:t>
            </a:r>
            <a:r>
              <a:rPr lang="fr-FR" sz="2400" dirty="0" smtClean="0"/>
              <a:t>sur un parcours trapèze. C’est donc un parcours à 4 bouées.</a:t>
            </a:r>
          </a:p>
          <a:p>
            <a:pPr marL="0" indent="0">
              <a:buNone/>
            </a:pPr>
            <a:endParaRPr lang="fr-FR" sz="1200" dirty="0"/>
          </a:p>
          <a:p>
            <a:pPr marL="0" indent="0">
              <a:buNone/>
            </a:pPr>
            <a:r>
              <a:rPr lang="fr-FR" sz="2400" dirty="0" smtClean="0"/>
              <a:t>	Un bord de près puis de vent arrière entre les bouées 1 et 4</a:t>
            </a:r>
          </a:p>
          <a:p>
            <a:pPr marL="0" indent="0">
              <a:buNone/>
            </a:pPr>
            <a:r>
              <a:rPr lang="fr-FR" sz="2400" dirty="0"/>
              <a:t>	</a:t>
            </a:r>
            <a:r>
              <a:rPr lang="fr-FR" sz="2400" dirty="0" smtClean="0"/>
              <a:t>De retour à la bouée 1 on part au largue vers la 2, puis on 	redescend vent arrière 	vers la bouée 3avec l’arrivée au travers sous le vent du Comité ou au vent du Comité 	(les deux choix sont possibles). </a:t>
            </a:r>
          </a:p>
          <a:p>
            <a:pPr marL="0" indent="0">
              <a:buNone/>
            </a:pPr>
            <a:endParaRPr lang="fr-FR" sz="2400" dirty="0"/>
          </a:p>
          <a:p>
            <a:pPr marL="0" indent="0">
              <a:buNone/>
            </a:pPr>
            <a:r>
              <a:rPr lang="fr-FR" sz="2400" dirty="0" smtClean="0"/>
              <a:t>	La ruse est de faire partir en premier les gros ou les plus rapides</a:t>
            </a:r>
          </a:p>
          <a:p>
            <a:pPr marL="0" indent="0">
              <a:buNone/>
            </a:pPr>
            <a:r>
              <a:rPr lang="fr-FR" sz="2400" dirty="0" smtClean="0"/>
              <a:t>Le petits ou moins rapide </a:t>
            </a:r>
            <a:r>
              <a:rPr lang="fr-FR" sz="2400" b="1" u="sng" dirty="0" smtClean="0">
                <a:solidFill>
                  <a:srgbClr val="FF0000"/>
                </a:solidFill>
              </a:rPr>
              <a:t>(deuxième flotte</a:t>
            </a:r>
            <a:r>
              <a:rPr lang="fr-FR" sz="2400" dirty="0" smtClean="0"/>
              <a:t>)  partent ensuite et font leurs bord de près et retour vent arrière entre la 1 et la 4 puis remonte au près vers la 1 , puis Arrivée.</a:t>
            </a:r>
          </a:p>
          <a:p>
            <a:pPr marL="0" indent="0">
              <a:buNone/>
            </a:pPr>
            <a:endParaRPr lang="fr-FR" sz="900" dirty="0"/>
          </a:p>
          <a:p>
            <a:pPr marL="0" indent="0">
              <a:buNone/>
            </a:pPr>
            <a:r>
              <a:rPr lang="fr-FR" sz="2400" dirty="0" smtClean="0"/>
              <a:t>	Pour eux tout se comporte comme sur un parcours banane classique.</a:t>
            </a:r>
          </a:p>
          <a:p>
            <a:pPr marL="0" indent="0">
              <a:buNone/>
            </a:pPr>
            <a:endParaRPr lang="fr-FR" sz="1100" dirty="0" smtClean="0"/>
          </a:p>
          <a:p>
            <a:pPr marL="0" indent="0">
              <a:buNone/>
            </a:pPr>
            <a:r>
              <a:rPr lang="fr-FR" sz="2400" dirty="0" smtClean="0"/>
              <a:t>Pour une distance de 1,6 mille entre la 2 et la 3 et 1 mille entre la 1 et la 4, normalement, pas d’interférence à condition de ne pas faire partir la 2eme flotte, tant que la première n’a pas viré la bouée 4 et sous réserve qu’il y ait des bons départs sur la flotte 2</a:t>
            </a:r>
            <a:endParaRPr lang="fr-FR" sz="2400" dirty="0"/>
          </a:p>
        </p:txBody>
      </p:sp>
    </p:spTree>
    <p:extLst>
      <p:ext uri="{BB962C8B-B14F-4D97-AF65-F5344CB8AC3E}">
        <p14:creationId xmlns:p14="http://schemas.microsoft.com/office/powerpoint/2010/main" val="83530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23986"/>
            <a:ext cx="11825207" cy="698796"/>
          </a:xfrm>
        </p:spPr>
        <p:txBody>
          <a:bodyPr>
            <a:normAutofit fontScale="90000"/>
          </a:bodyPr>
          <a:lstStyle/>
          <a:p>
            <a:r>
              <a:rPr lang="fr-FR" dirty="0" smtClean="0"/>
              <a:t>Exemples : Parcours dit trapèze « two fleets » possibles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18" y="822782"/>
            <a:ext cx="5455404" cy="6051525"/>
          </a:xfrm>
          <a:prstGeom prst="rect">
            <a:avLst/>
          </a:prstGeom>
        </p:spPr>
      </p:pic>
      <p:pic>
        <p:nvPicPr>
          <p:cNvPr id="5" name="Image 4"/>
          <p:cNvPicPr>
            <a:picLocks noChangeAspect="1"/>
          </p:cNvPicPr>
          <p:nvPr/>
        </p:nvPicPr>
        <p:blipFill>
          <a:blip r:embed="rId3"/>
          <a:stretch>
            <a:fillRect/>
          </a:stretch>
        </p:blipFill>
        <p:spPr>
          <a:xfrm>
            <a:off x="5970722" y="1074641"/>
            <a:ext cx="4289156" cy="5547806"/>
          </a:xfrm>
          <a:prstGeom prst="rect">
            <a:avLst/>
          </a:prstGeom>
        </p:spPr>
      </p:pic>
      <p:sp>
        <p:nvSpPr>
          <p:cNvPr id="6" name="ZoneTexte 5"/>
          <p:cNvSpPr txBox="1"/>
          <p:nvPr/>
        </p:nvSpPr>
        <p:spPr>
          <a:xfrm>
            <a:off x="1224366" y="1074641"/>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7" name="ZoneTexte 6"/>
          <p:cNvSpPr txBox="1"/>
          <p:nvPr/>
        </p:nvSpPr>
        <p:spPr>
          <a:xfrm>
            <a:off x="5912602" y="5861035"/>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8" name="ZoneTexte 7"/>
          <p:cNvSpPr txBox="1"/>
          <p:nvPr/>
        </p:nvSpPr>
        <p:spPr>
          <a:xfrm>
            <a:off x="1642925" y="5969523"/>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9" name="ZoneTexte 8"/>
          <p:cNvSpPr txBox="1"/>
          <p:nvPr/>
        </p:nvSpPr>
        <p:spPr>
          <a:xfrm>
            <a:off x="6679770" y="1443973"/>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Tree>
    <p:extLst>
      <p:ext uri="{BB962C8B-B14F-4D97-AF65-F5344CB8AC3E}">
        <p14:creationId xmlns:p14="http://schemas.microsoft.com/office/powerpoint/2010/main" val="90971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Parcours SRSP Trapèzes</a:t>
            </a:r>
            <a:endParaRPr lang="fr-FR" dirty="0"/>
          </a:p>
        </p:txBody>
      </p:sp>
      <p:sp>
        <p:nvSpPr>
          <p:cNvPr id="3" name="Sous-titre 2"/>
          <p:cNvSpPr>
            <a:spLocks noGrp="1"/>
          </p:cNvSpPr>
          <p:nvPr>
            <p:ph type="subTitle" idx="1"/>
          </p:nvPr>
        </p:nvSpPr>
        <p:spPr/>
        <p:txBody>
          <a:bodyPr/>
          <a:lstStyle/>
          <a:p>
            <a:r>
              <a:rPr lang="fr-FR" dirty="0" smtClean="0"/>
              <a:t>Conviennent pour les régates dites « TWO FLEETS »</a:t>
            </a:r>
          </a:p>
          <a:p>
            <a:endParaRPr lang="fr-FR" dirty="0"/>
          </a:p>
          <a:p>
            <a:r>
              <a:rPr lang="fr-FR" dirty="0" smtClean="0"/>
              <a:t>Parcours retenus par la SRSP</a:t>
            </a:r>
            <a:endParaRPr lang="fr-FR" dirty="0"/>
          </a:p>
        </p:txBody>
      </p:sp>
    </p:spTree>
    <p:extLst>
      <p:ext uri="{BB962C8B-B14F-4D97-AF65-F5344CB8AC3E}">
        <p14:creationId xmlns:p14="http://schemas.microsoft.com/office/powerpoint/2010/main" val="338236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07389" y="182648"/>
            <a:ext cx="5036949" cy="5598219"/>
          </a:xfrm>
          <a:prstGeom prst="rect">
            <a:avLst/>
          </a:prstGeom>
        </p:spPr>
      </p:pic>
      <p:pic>
        <p:nvPicPr>
          <p:cNvPr id="11" name="Image 10"/>
          <p:cNvPicPr>
            <a:picLocks noChangeAspect="1"/>
          </p:cNvPicPr>
          <p:nvPr/>
        </p:nvPicPr>
        <p:blipFill>
          <a:blip r:embed="rId3"/>
          <a:stretch>
            <a:fillRect/>
          </a:stretch>
        </p:blipFill>
        <p:spPr>
          <a:xfrm>
            <a:off x="4510007" y="5220267"/>
            <a:ext cx="1469475" cy="681926"/>
          </a:xfrm>
          <a:prstGeom prst="rect">
            <a:avLst/>
          </a:prstGeom>
        </p:spPr>
      </p:pic>
      <p:pic>
        <p:nvPicPr>
          <p:cNvPr id="12" name="Image 11"/>
          <p:cNvPicPr>
            <a:picLocks noChangeAspect="1"/>
          </p:cNvPicPr>
          <p:nvPr/>
        </p:nvPicPr>
        <p:blipFill>
          <a:blip r:embed="rId4"/>
          <a:stretch>
            <a:fillRect/>
          </a:stretch>
        </p:blipFill>
        <p:spPr>
          <a:xfrm rot="20703894">
            <a:off x="5052156" y="5964877"/>
            <a:ext cx="1022670" cy="1045430"/>
          </a:xfrm>
          <a:prstGeom prst="rect">
            <a:avLst/>
          </a:prstGeom>
        </p:spPr>
      </p:pic>
      <p:pic>
        <p:nvPicPr>
          <p:cNvPr id="13" name="Image 12"/>
          <p:cNvPicPr>
            <a:picLocks noChangeAspect="1"/>
          </p:cNvPicPr>
          <p:nvPr/>
        </p:nvPicPr>
        <p:blipFill>
          <a:blip r:embed="rId5"/>
          <a:stretch>
            <a:fillRect/>
          </a:stretch>
        </p:blipFill>
        <p:spPr>
          <a:xfrm>
            <a:off x="4169044" y="4452614"/>
            <a:ext cx="2337337" cy="428625"/>
          </a:xfrm>
          <a:prstGeom prst="rect">
            <a:avLst/>
          </a:prstGeom>
        </p:spPr>
      </p:pic>
      <p:pic>
        <p:nvPicPr>
          <p:cNvPr id="14" name="Image 13"/>
          <p:cNvPicPr>
            <a:picLocks noChangeAspect="1"/>
          </p:cNvPicPr>
          <p:nvPr/>
        </p:nvPicPr>
        <p:blipFill>
          <a:blip r:embed="rId5"/>
          <a:stretch>
            <a:fillRect/>
          </a:stretch>
        </p:blipFill>
        <p:spPr>
          <a:xfrm>
            <a:off x="4333602" y="4790916"/>
            <a:ext cx="2337337" cy="428625"/>
          </a:xfrm>
          <a:prstGeom prst="rect">
            <a:avLst/>
          </a:prstGeom>
        </p:spPr>
      </p:pic>
      <p:pic>
        <p:nvPicPr>
          <p:cNvPr id="15" name="Image 14"/>
          <p:cNvPicPr>
            <a:picLocks noChangeAspect="1"/>
          </p:cNvPicPr>
          <p:nvPr/>
        </p:nvPicPr>
        <p:blipFill>
          <a:blip r:embed="rId5"/>
          <a:stretch>
            <a:fillRect/>
          </a:stretch>
        </p:blipFill>
        <p:spPr>
          <a:xfrm>
            <a:off x="2830969" y="4728922"/>
            <a:ext cx="1420354" cy="648987"/>
          </a:xfrm>
          <a:prstGeom prst="rect">
            <a:avLst/>
          </a:prstGeom>
        </p:spPr>
      </p:pic>
      <p:pic>
        <p:nvPicPr>
          <p:cNvPr id="16" name="Image 15"/>
          <p:cNvPicPr>
            <a:picLocks noChangeAspect="1"/>
          </p:cNvPicPr>
          <p:nvPr/>
        </p:nvPicPr>
        <p:blipFill>
          <a:blip r:embed="rId5"/>
          <a:stretch>
            <a:fillRect/>
          </a:stretch>
        </p:blipFill>
        <p:spPr>
          <a:xfrm>
            <a:off x="545346" y="5446929"/>
            <a:ext cx="2337337" cy="428625"/>
          </a:xfrm>
          <a:prstGeom prst="rect">
            <a:avLst/>
          </a:prstGeom>
        </p:spPr>
      </p:pic>
      <p:cxnSp>
        <p:nvCxnSpPr>
          <p:cNvPr id="7" name="Connecteur droit 6"/>
          <p:cNvCxnSpPr/>
          <p:nvPr/>
        </p:nvCxnSpPr>
        <p:spPr>
          <a:xfrm>
            <a:off x="2882683" y="5486762"/>
            <a:ext cx="2309249" cy="666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213747" y="4292305"/>
            <a:ext cx="52813" cy="927236"/>
          </a:xfrm>
          <a:prstGeom prst="line">
            <a:avLst/>
          </a:prstGeom>
          <a:ln w="3492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066369" y="532200"/>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24" name="ZoneTexte 23"/>
          <p:cNvSpPr txBox="1"/>
          <p:nvPr/>
        </p:nvSpPr>
        <p:spPr>
          <a:xfrm>
            <a:off x="2312872" y="5550172"/>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25" name="ZoneTexte 24"/>
          <p:cNvSpPr txBox="1"/>
          <p:nvPr/>
        </p:nvSpPr>
        <p:spPr>
          <a:xfrm>
            <a:off x="5881751" y="5082219"/>
            <a:ext cx="866327" cy="369332"/>
          </a:xfrm>
          <a:prstGeom prst="rect">
            <a:avLst/>
          </a:prstGeom>
          <a:noFill/>
        </p:spPr>
        <p:txBody>
          <a:bodyPr wrap="none" rtlCol="0">
            <a:spAutoFit/>
          </a:bodyPr>
          <a:lstStyle/>
          <a:p>
            <a:r>
              <a:rPr lang="fr-FR" b="1" dirty="0" smtClean="0">
                <a:solidFill>
                  <a:srgbClr val="FF0000"/>
                </a:solidFill>
              </a:rPr>
              <a:t>Comité</a:t>
            </a:r>
            <a:endParaRPr lang="fr-FR" b="1" dirty="0">
              <a:solidFill>
                <a:srgbClr val="FF0000"/>
              </a:solidFill>
            </a:endParaRPr>
          </a:p>
        </p:txBody>
      </p:sp>
      <p:sp>
        <p:nvSpPr>
          <p:cNvPr id="26" name="ZoneTexte 25"/>
          <p:cNvSpPr txBox="1"/>
          <p:nvPr/>
        </p:nvSpPr>
        <p:spPr>
          <a:xfrm>
            <a:off x="5611174" y="6490344"/>
            <a:ext cx="1505027" cy="369332"/>
          </a:xfrm>
          <a:prstGeom prst="rect">
            <a:avLst/>
          </a:prstGeom>
          <a:noFill/>
        </p:spPr>
        <p:txBody>
          <a:bodyPr wrap="none" rtlCol="0">
            <a:spAutoFit/>
          </a:bodyPr>
          <a:lstStyle/>
          <a:p>
            <a:r>
              <a:rPr lang="fr-FR" b="1" dirty="0" smtClean="0">
                <a:solidFill>
                  <a:srgbClr val="FF0000"/>
                </a:solidFill>
              </a:rPr>
              <a:t>Arrivée/finish</a:t>
            </a:r>
            <a:endParaRPr lang="fr-FR" b="1" dirty="0">
              <a:solidFill>
                <a:srgbClr val="FF0000"/>
              </a:solidFill>
            </a:endParaRPr>
          </a:p>
        </p:txBody>
      </p:sp>
      <p:sp>
        <p:nvSpPr>
          <p:cNvPr id="27" name="ZoneTexte 26"/>
          <p:cNvSpPr txBox="1"/>
          <p:nvPr/>
        </p:nvSpPr>
        <p:spPr>
          <a:xfrm>
            <a:off x="3833037" y="4950810"/>
            <a:ext cx="1407116" cy="369332"/>
          </a:xfrm>
          <a:prstGeom prst="rect">
            <a:avLst/>
          </a:prstGeom>
          <a:noFill/>
        </p:spPr>
        <p:txBody>
          <a:bodyPr wrap="none" rtlCol="0">
            <a:spAutoFit/>
          </a:bodyPr>
          <a:lstStyle/>
          <a:p>
            <a:r>
              <a:rPr lang="fr-FR" b="1" dirty="0" smtClean="0">
                <a:solidFill>
                  <a:srgbClr val="FF0000"/>
                </a:solidFill>
              </a:rPr>
              <a:t>Start/Départ</a:t>
            </a:r>
            <a:endParaRPr lang="fr-FR" b="1" dirty="0">
              <a:solidFill>
                <a:srgbClr val="FF0000"/>
              </a:solidFill>
            </a:endParaRPr>
          </a:p>
        </p:txBody>
      </p:sp>
      <p:sp>
        <p:nvSpPr>
          <p:cNvPr id="28" name="ZoneTexte 27"/>
          <p:cNvSpPr txBox="1"/>
          <p:nvPr/>
        </p:nvSpPr>
        <p:spPr>
          <a:xfrm>
            <a:off x="6914884" y="338636"/>
            <a:ext cx="5283369" cy="5909310"/>
          </a:xfrm>
          <a:prstGeom prst="rect">
            <a:avLst/>
          </a:prstGeom>
          <a:noFill/>
        </p:spPr>
        <p:txBody>
          <a:bodyPr wrap="none" rtlCol="0">
            <a:spAutoFit/>
          </a:bodyPr>
          <a:lstStyle/>
          <a:p>
            <a:r>
              <a:rPr lang="fr-FR" dirty="0" smtClean="0"/>
              <a:t>Exemple avec Deux Flottes :  	</a:t>
            </a:r>
          </a:p>
          <a:p>
            <a:r>
              <a:rPr lang="fr-FR" dirty="0"/>
              <a:t>	</a:t>
            </a:r>
            <a:r>
              <a:rPr lang="fr-FR" dirty="0" smtClean="0"/>
              <a:t>	Flotte 1 : Contender fleet</a:t>
            </a:r>
          </a:p>
          <a:p>
            <a:r>
              <a:rPr lang="fr-FR" dirty="0"/>
              <a:t>	</a:t>
            </a:r>
            <a:r>
              <a:rPr lang="fr-FR" dirty="0" smtClean="0"/>
              <a:t>	Flotte 2 : Finn fleet</a:t>
            </a:r>
          </a:p>
          <a:p>
            <a:endParaRPr lang="fr-FR" dirty="0"/>
          </a:p>
          <a:p>
            <a:r>
              <a:rPr lang="fr-FR" dirty="0" smtClean="0"/>
              <a:t>Parcours Flotte 1 : 	Départ, 1, 2, 3, Arrivée</a:t>
            </a:r>
          </a:p>
          <a:p>
            <a:endParaRPr lang="fr-FR" dirty="0"/>
          </a:p>
          <a:p>
            <a:r>
              <a:rPr lang="fr-FR" dirty="0" smtClean="0"/>
              <a:t>Parcours Flotte2 : 	Départ, 1,4,1,4,Arrivée</a:t>
            </a:r>
          </a:p>
          <a:p>
            <a:r>
              <a:rPr lang="fr-FR" dirty="0" smtClean="0"/>
              <a:t>Ou </a:t>
            </a:r>
          </a:p>
          <a:p>
            <a:r>
              <a:rPr lang="fr-FR" dirty="0"/>
              <a:t>	</a:t>
            </a:r>
            <a:r>
              <a:rPr lang="fr-FR" dirty="0" smtClean="0"/>
              <a:t>	Départ 1,4,1, Arrivée (+rapide)</a:t>
            </a:r>
          </a:p>
          <a:p>
            <a:endParaRPr lang="fr-FR" dirty="0" smtClean="0"/>
          </a:p>
          <a:p>
            <a:r>
              <a:rPr lang="fr-FR" dirty="0" smtClean="0"/>
              <a:t>Au choix du Comité.</a:t>
            </a:r>
          </a:p>
          <a:p>
            <a:endParaRPr lang="fr-FR" dirty="0"/>
          </a:p>
          <a:p>
            <a:r>
              <a:rPr lang="fr-FR" dirty="0" smtClean="0"/>
              <a:t>La flotte 2 peut partir dès que les Contenders sont sur </a:t>
            </a:r>
          </a:p>
          <a:p>
            <a:r>
              <a:rPr lang="fr-FR" dirty="0" smtClean="0"/>
              <a:t>le trajet 1,2</a:t>
            </a:r>
          </a:p>
          <a:p>
            <a:endParaRPr lang="fr-FR" dirty="0"/>
          </a:p>
          <a:p>
            <a:r>
              <a:rPr lang="fr-FR" dirty="0" smtClean="0"/>
              <a:t>4 Bouées : Blanches : 1,2,3,4</a:t>
            </a:r>
          </a:p>
          <a:p>
            <a:r>
              <a:rPr lang="fr-FR" dirty="0" smtClean="0"/>
              <a:t>Bouée de Départ : Orange</a:t>
            </a:r>
          </a:p>
          <a:p>
            <a:r>
              <a:rPr lang="fr-FR" dirty="0" smtClean="0"/>
              <a:t>Bouée Arrivée : Jaune</a:t>
            </a:r>
          </a:p>
          <a:p>
            <a:endParaRPr lang="fr-FR" dirty="0"/>
          </a:p>
          <a:p>
            <a:r>
              <a:rPr lang="fr-FR" dirty="0" smtClean="0"/>
              <a:t>Il y aura un viseur sur la ligne de départ </a:t>
            </a:r>
          </a:p>
          <a:p>
            <a:r>
              <a:rPr lang="fr-FR" dirty="0" smtClean="0"/>
              <a:t>Il y aura un viseur auprès de la bouée Jaune d’arrivée.</a:t>
            </a:r>
            <a:endParaRPr lang="fr-FR" dirty="0"/>
          </a:p>
        </p:txBody>
      </p:sp>
      <p:sp>
        <p:nvSpPr>
          <p:cNvPr id="29" name="ZoneTexte 28"/>
          <p:cNvSpPr txBox="1"/>
          <p:nvPr/>
        </p:nvSpPr>
        <p:spPr>
          <a:xfrm>
            <a:off x="265070" y="347534"/>
            <a:ext cx="1989775" cy="369332"/>
          </a:xfrm>
          <a:prstGeom prst="rect">
            <a:avLst/>
          </a:prstGeom>
          <a:noFill/>
        </p:spPr>
        <p:txBody>
          <a:bodyPr wrap="none" rtlCol="0">
            <a:spAutoFit/>
          </a:bodyPr>
          <a:lstStyle/>
          <a:p>
            <a:r>
              <a:rPr lang="fr-FR" u="sng" dirty="0" smtClean="0"/>
              <a:t>PARCOURS SRSP C1</a:t>
            </a:r>
            <a:endParaRPr lang="fr-FR" u="sng" dirty="0"/>
          </a:p>
        </p:txBody>
      </p:sp>
    </p:spTree>
    <p:extLst>
      <p:ext uri="{BB962C8B-B14F-4D97-AF65-F5344CB8AC3E}">
        <p14:creationId xmlns:p14="http://schemas.microsoft.com/office/powerpoint/2010/main" val="261829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07389" y="182648"/>
            <a:ext cx="5036949" cy="5598219"/>
          </a:xfrm>
          <a:prstGeom prst="rect">
            <a:avLst/>
          </a:prstGeom>
        </p:spPr>
      </p:pic>
      <p:pic>
        <p:nvPicPr>
          <p:cNvPr id="11" name="Image 10"/>
          <p:cNvPicPr>
            <a:picLocks noChangeAspect="1"/>
          </p:cNvPicPr>
          <p:nvPr/>
        </p:nvPicPr>
        <p:blipFill>
          <a:blip r:embed="rId3"/>
          <a:stretch>
            <a:fillRect/>
          </a:stretch>
        </p:blipFill>
        <p:spPr>
          <a:xfrm>
            <a:off x="4510007" y="5220267"/>
            <a:ext cx="1469475" cy="681926"/>
          </a:xfrm>
          <a:prstGeom prst="rect">
            <a:avLst/>
          </a:prstGeom>
        </p:spPr>
      </p:pic>
      <p:pic>
        <p:nvPicPr>
          <p:cNvPr id="12" name="Image 11"/>
          <p:cNvPicPr>
            <a:picLocks noChangeAspect="1"/>
          </p:cNvPicPr>
          <p:nvPr/>
        </p:nvPicPr>
        <p:blipFill>
          <a:blip r:embed="rId4"/>
          <a:stretch>
            <a:fillRect/>
          </a:stretch>
        </p:blipFill>
        <p:spPr>
          <a:xfrm rot="20703894">
            <a:off x="5052156" y="5964877"/>
            <a:ext cx="1022670" cy="1045430"/>
          </a:xfrm>
          <a:prstGeom prst="rect">
            <a:avLst/>
          </a:prstGeom>
        </p:spPr>
      </p:pic>
      <p:pic>
        <p:nvPicPr>
          <p:cNvPr id="13" name="Image 12"/>
          <p:cNvPicPr>
            <a:picLocks noChangeAspect="1"/>
          </p:cNvPicPr>
          <p:nvPr/>
        </p:nvPicPr>
        <p:blipFill>
          <a:blip r:embed="rId5"/>
          <a:stretch>
            <a:fillRect/>
          </a:stretch>
        </p:blipFill>
        <p:spPr>
          <a:xfrm>
            <a:off x="4169044" y="4452614"/>
            <a:ext cx="2337337" cy="428625"/>
          </a:xfrm>
          <a:prstGeom prst="rect">
            <a:avLst/>
          </a:prstGeom>
        </p:spPr>
      </p:pic>
      <p:pic>
        <p:nvPicPr>
          <p:cNvPr id="14" name="Image 13"/>
          <p:cNvPicPr>
            <a:picLocks noChangeAspect="1"/>
          </p:cNvPicPr>
          <p:nvPr/>
        </p:nvPicPr>
        <p:blipFill>
          <a:blip r:embed="rId5"/>
          <a:stretch>
            <a:fillRect/>
          </a:stretch>
        </p:blipFill>
        <p:spPr>
          <a:xfrm>
            <a:off x="4333602" y="4790916"/>
            <a:ext cx="2337337" cy="428625"/>
          </a:xfrm>
          <a:prstGeom prst="rect">
            <a:avLst/>
          </a:prstGeom>
        </p:spPr>
      </p:pic>
      <p:pic>
        <p:nvPicPr>
          <p:cNvPr id="15" name="Image 14"/>
          <p:cNvPicPr>
            <a:picLocks noChangeAspect="1"/>
          </p:cNvPicPr>
          <p:nvPr/>
        </p:nvPicPr>
        <p:blipFill>
          <a:blip r:embed="rId5"/>
          <a:stretch>
            <a:fillRect/>
          </a:stretch>
        </p:blipFill>
        <p:spPr>
          <a:xfrm>
            <a:off x="2830969" y="4728922"/>
            <a:ext cx="1420354" cy="648987"/>
          </a:xfrm>
          <a:prstGeom prst="rect">
            <a:avLst/>
          </a:prstGeom>
        </p:spPr>
      </p:pic>
      <p:pic>
        <p:nvPicPr>
          <p:cNvPr id="16" name="Image 15"/>
          <p:cNvPicPr>
            <a:picLocks noChangeAspect="1"/>
          </p:cNvPicPr>
          <p:nvPr/>
        </p:nvPicPr>
        <p:blipFill>
          <a:blip r:embed="rId5"/>
          <a:stretch>
            <a:fillRect/>
          </a:stretch>
        </p:blipFill>
        <p:spPr>
          <a:xfrm>
            <a:off x="545346" y="5446929"/>
            <a:ext cx="2337337" cy="428625"/>
          </a:xfrm>
          <a:prstGeom prst="rect">
            <a:avLst/>
          </a:prstGeom>
        </p:spPr>
      </p:pic>
      <p:cxnSp>
        <p:nvCxnSpPr>
          <p:cNvPr id="7" name="Connecteur droit 6"/>
          <p:cNvCxnSpPr/>
          <p:nvPr/>
        </p:nvCxnSpPr>
        <p:spPr>
          <a:xfrm>
            <a:off x="2882683" y="5486762"/>
            <a:ext cx="2309249" cy="666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213747" y="4292305"/>
            <a:ext cx="52813" cy="927236"/>
          </a:xfrm>
          <a:prstGeom prst="line">
            <a:avLst/>
          </a:prstGeom>
          <a:ln w="3492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066369" y="532200"/>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24" name="ZoneTexte 23"/>
          <p:cNvSpPr txBox="1"/>
          <p:nvPr/>
        </p:nvSpPr>
        <p:spPr>
          <a:xfrm>
            <a:off x="2312872" y="5550172"/>
            <a:ext cx="816314" cy="369332"/>
          </a:xfrm>
          <a:prstGeom prst="rect">
            <a:avLst/>
          </a:prstGeom>
          <a:noFill/>
        </p:spPr>
        <p:txBody>
          <a:bodyPr wrap="none" rtlCol="0">
            <a:spAutoFit/>
          </a:bodyPr>
          <a:lstStyle/>
          <a:p>
            <a:r>
              <a:rPr lang="fr-FR" b="1" dirty="0" smtClean="0">
                <a:solidFill>
                  <a:srgbClr val="FF0000"/>
                </a:solidFill>
              </a:rPr>
              <a:t>Largue</a:t>
            </a:r>
            <a:endParaRPr lang="fr-FR" b="1" dirty="0">
              <a:solidFill>
                <a:srgbClr val="FF0000"/>
              </a:solidFill>
            </a:endParaRPr>
          </a:p>
        </p:txBody>
      </p:sp>
      <p:sp>
        <p:nvSpPr>
          <p:cNvPr id="25" name="ZoneTexte 24"/>
          <p:cNvSpPr txBox="1"/>
          <p:nvPr/>
        </p:nvSpPr>
        <p:spPr>
          <a:xfrm>
            <a:off x="5881751" y="5082219"/>
            <a:ext cx="866327" cy="369332"/>
          </a:xfrm>
          <a:prstGeom prst="rect">
            <a:avLst/>
          </a:prstGeom>
          <a:noFill/>
        </p:spPr>
        <p:txBody>
          <a:bodyPr wrap="none" rtlCol="0">
            <a:spAutoFit/>
          </a:bodyPr>
          <a:lstStyle/>
          <a:p>
            <a:r>
              <a:rPr lang="fr-FR" b="1" dirty="0" smtClean="0">
                <a:solidFill>
                  <a:srgbClr val="FF0000"/>
                </a:solidFill>
              </a:rPr>
              <a:t>Comité</a:t>
            </a:r>
            <a:endParaRPr lang="fr-FR" b="1" dirty="0">
              <a:solidFill>
                <a:srgbClr val="FF0000"/>
              </a:solidFill>
            </a:endParaRPr>
          </a:p>
        </p:txBody>
      </p:sp>
      <p:sp>
        <p:nvSpPr>
          <p:cNvPr id="26" name="ZoneTexte 25"/>
          <p:cNvSpPr txBox="1"/>
          <p:nvPr/>
        </p:nvSpPr>
        <p:spPr>
          <a:xfrm>
            <a:off x="5611174" y="6490344"/>
            <a:ext cx="1505027" cy="369332"/>
          </a:xfrm>
          <a:prstGeom prst="rect">
            <a:avLst/>
          </a:prstGeom>
          <a:noFill/>
        </p:spPr>
        <p:txBody>
          <a:bodyPr wrap="none" rtlCol="0">
            <a:spAutoFit/>
          </a:bodyPr>
          <a:lstStyle/>
          <a:p>
            <a:r>
              <a:rPr lang="fr-FR" b="1" dirty="0" smtClean="0">
                <a:solidFill>
                  <a:srgbClr val="FF0000"/>
                </a:solidFill>
              </a:rPr>
              <a:t>Arrivée/finish</a:t>
            </a:r>
            <a:endParaRPr lang="fr-FR" b="1" dirty="0">
              <a:solidFill>
                <a:srgbClr val="FF0000"/>
              </a:solidFill>
            </a:endParaRPr>
          </a:p>
        </p:txBody>
      </p:sp>
      <p:sp>
        <p:nvSpPr>
          <p:cNvPr id="27" name="ZoneTexte 26"/>
          <p:cNvSpPr txBox="1"/>
          <p:nvPr/>
        </p:nvSpPr>
        <p:spPr>
          <a:xfrm>
            <a:off x="3833037" y="4950810"/>
            <a:ext cx="1407116" cy="369332"/>
          </a:xfrm>
          <a:prstGeom prst="rect">
            <a:avLst/>
          </a:prstGeom>
          <a:noFill/>
        </p:spPr>
        <p:txBody>
          <a:bodyPr wrap="none" rtlCol="0">
            <a:spAutoFit/>
          </a:bodyPr>
          <a:lstStyle/>
          <a:p>
            <a:r>
              <a:rPr lang="fr-FR" b="1" dirty="0" smtClean="0">
                <a:solidFill>
                  <a:srgbClr val="FF0000"/>
                </a:solidFill>
              </a:rPr>
              <a:t>Start/Départ</a:t>
            </a:r>
            <a:endParaRPr lang="fr-FR" b="1" dirty="0">
              <a:solidFill>
                <a:srgbClr val="FF0000"/>
              </a:solidFill>
            </a:endParaRPr>
          </a:p>
        </p:txBody>
      </p:sp>
      <p:sp>
        <p:nvSpPr>
          <p:cNvPr id="28" name="ZoneTexte 27"/>
          <p:cNvSpPr txBox="1"/>
          <p:nvPr/>
        </p:nvSpPr>
        <p:spPr>
          <a:xfrm>
            <a:off x="6914884" y="338636"/>
            <a:ext cx="5283369" cy="5909310"/>
          </a:xfrm>
          <a:prstGeom prst="rect">
            <a:avLst/>
          </a:prstGeom>
          <a:noFill/>
        </p:spPr>
        <p:txBody>
          <a:bodyPr wrap="none" rtlCol="0">
            <a:spAutoFit/>
          </a:bodyPr>
          <a:lstStyle/>
          <a:p>
            <a:r>
              <a:rPr lang="fr-FR" dirty="0" smtClean="0"/>
              <a:t>Exemple avec Deux Flottes :  	</a:t>
            </a:r>
          </a:p>
          <a:p>
            <a:r>
              <a:rPr lang="fr-FR" dirty="0"/>
              <a:t>	</a:t>
            </a:r>
            <a:r>
              <a:rPr lang="fr-FR" dirty="0" smtClean="0"/>
              <a:t>	Flotte 1 : Contender fleet</a:t>
            </a:r>
          </a:p>
          <a:p>
            <a:r>
              <a:rPr lang="fr-FR" dirty="0"/>
              <a:t>	</a:t>
            </a:r>
            <a:r>
              <a:rPr lang="fr-FR" dirty="0" smtClean="0"/>
              <a:t>	Flotte 2 : Finn fleet</a:t>
            </a:r>
          </a:p>
          <a:p>
            <a:endParaRPr lang="fr-FR" dirty="0"/>
          </a:p>
          <a:p>
            <a:r>
              <a:rPr lang="fr-FR" dirty="0" smtClean="0"/>
              <a:t>Parcours Flotte 1 : 	Départ, 1, 2, </a:t>
            </a:r>
            <a:r>
              <a:rPr lang="fr-FR" dirty="0" smtClean="0"/>
              <a:t>3,2,3, </a:t>
            </a:r>
            <a:r>
              <a:rPr lang="fr-FR" dirty="0" smtClean="0"/>
              <a:t>Arrivée</a:t>
            </a:r>
          </a:p>
          <a:p>
            <a:endParaRPr lang="fr-FR" dirty="0"/>
          </a:p>
          <a:p>
            <a:r>
              <a:rPr lang="fr-FR" dirty="0" smtClean="0"/>
              <a:t>Parcours Flotte2 : 	Départ, 1,4,1,4,Arrivée</a:t>
            </a:r>
          </a:p>
          <a:p>
            <a:r>
              <a:rPr lang="fr-FR" dirty="0" smtClean="0"/>
              <a:t>Ou </a:t>
            </a:r>
          </a:p>
          <a:p>
            <a:r>
              <a:rPr lang="fr-FR" dirty="0"/>
              <a:t>	</a:t>
            </a:r>
            <a:r>
              <a:rPr lang="fr-FR" dirty="0" smtClean="0"/>
              <a:t>	Départ 1,4,1, Arrivée (+rapide)</a:t>
            </a:r>
          </a:p>
          <a:p>
            <a:endParaRPr lang="fr-FR" dirty="0" smtClean="0"/>
          </a:p>
          <a:p>
            <a:r>
              <a:rPr lang="fr-FR" dirty="0" smtClean="0"/>
              <a:t>Au choix du Comité.</a:t>
            </a:r>
          </a:p>
          <a:p>
            <a:endParaRPr lang="fr-FR" dirty="0"/>
          </a:p>
          <a:p>
            <a:r>
              <a:rPr lang="fr-FR" dirty="0" smtClean="0"/>
              <a:t>La flotte 2 peut partir dès que les Contenders sont sur </a:t>
            </a:r>
          </a:p>
          <a:p>
            <a:r>
              <a:rPr lang="fr-FR" dirty="0" smtClean="0"/>
              <a:t>le trajet 1,2</a:t>
            </a:r>
          </a:p>
          <a:p>
            <a:endParaRPr lang="fr-FR" dirty="0"/>
          </a:p>
          <a:p>
            <a:r>
              <a:rPr lang="fr-FR" dirty="0" smtClean="0"/>
              <a:t>4 Bouées : Blanches : 1,2,3,4</a:t>
            </a:r>
          </a:p>
          <a:p>
            <a:r>
              <a:rPr lang="fr-FR" dirty="0" smtClean="0"/>
              <a:t>Bouée de Départ : Orange</a:t>
            </a:r>
          </a:p>
          <a:p>
            <a:r>
              <a:rPr lang="fr-FR" dirty="0" smtClean="0"/>
              <a:t>Bouée Arrivée : Jaune</a:t>
            </a:r>
          </a:p>
          <a:p>
            <a:endParaRPr lang="fr-FR" dirty="0"/>
          </a:p>
          <a:p>
            <a:r>
              <a:rPr lang="fr-FR" dirty="0" smtClean="0"/>
              <a:t>Il y aura un viseur sur la ligne de départ </a:t>
            </a:r>
          </a:p>
          <a:p>
            <a:r>
              <a:rPr lang="fr-FR" dirty="0" smtClean="0"/>
              <a:t>Il y aura un viseur auprès de la bouée Jaune d’arrivée.</a:t>
            </a:r>
            <a:endParaRPr lang="fr-FR" dirty="0"/>
          </a:p>
        </p:txBody>
      </p:sp>
      <p:sp>
        <p:nvSpPr>
          <p:cNvPr id="29" name="ZoneTexte 28"/>
          <p:cNvSpPr txBox="1"/>
          <p:nvPr/>
        </p:nvSpPr>
        <p:spPr>
          <a:xfrm>
            <a:off x="265070" y="347534"/>
            <a:ext cx="1989775" cy="369332"/>
          </a:xfrm>
          <a:prstGeom prst="rect">
            <a:avLst/>
          </a:prstGeom>
          <a:noFill/>
        </p:spPr>
        <p:txBody>
          <a:bodyPr wrap="none" rtlCol="0">
            <a:spAutoFit/>
          </a:bodyPr>
          <a:lstStyle/>
          <a:p>
            <a:r>
              <a:rPr lang="fr-FR" u="sng" dirty="0" smtClean="0"/>
              <a:t>PARCOURS SRSP </a:t>
            </a:r>
            <a:r>
              <a:rPr lang="fr-FR" u="sng" dirty="0" smtClean="0"/>
              <a:t>C2</a:t>
            </a:r>
            <a:endParaRPr lang="fr-FR" u="sng" dirty="0"/>
          </a:p>
        </p:txBody>
      </p:sp>
      <p:pic>
        <p:nvPicPr>
          <p:cNvPr id="2" name="Image 1"/>
          <p:cNvPicPr>
            <a:picLocks noChangeAspect="1"/>
          </p:cNvPicPr>
          <p:nvPr/>
        </p:nvPicPr>
        <p:blipFill>
          <a:blip r:embed="rId6"/>
          <a:stretch>
            <a:fillRect/>
          </a:stretch>
        </p:blipFill>
        <p:spPr>
          <a:xfrm>
            <a:off x="1795068" y="1576876"/>
            <a:ext cx="330709" cy="3179047"/>
          </a:xfrm>
          <a:prstGeom prst="rect">
            <a:avLst/>
          </a:prstGeom>
        </p:spPr>
      </p:pic>
    </p:spTree>
    <p:extLst>
      <p:ext uri="{BB962C8B-B14F-4D97-AF65-F5344CB8AC3E}">
        <p14:creationId xmlns:p14="http://schemas.microsoft.com/office/powerpoint/2010/main" val="397115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0"/>
            <a:ext cx="10515600" cy="1325563"/>
          </a:xfrm>
        </p:spPr>
        <p:txBody>
          <a:bodyPr/>
          <a:lstStyle/>
          <a:p>
            <a:r>
              <a:rPr lang="fr-FR" dirty="0" smtClean="0"/>
              <a:t>Choix C1 ou C2 (parcours SRSP)</a:t>
            </a:r>
            <a:endParaRPr lang="fr-FR" dirty="0"/>
          </a:p>
        </p:txBody>
      </p:sp>
      <p:sp>
        <p:nvSpPr>
          <p:cNvPr id="3" name="Espace réservé du contenu 2"/>
          <p:cNvSpPr>
            <a:spLocks noGrp="1"/>
          </p:cNvSpPr>
          <p:nvPr>
            <p:ph idx="1"/>
          </p:nvPr>
        </p:nvSpPr>
        <p:spPr>
          <a:xfrm>
            <a:off x="838199" y="1535426"/>
            <a:ext cx="10779177" cy="4351338"/>
          </a:xfrm>
        </p:spPr>
        <p:txBody>
          <a:bodyPr>
            <a:normAutofit fontScale="92500" lnSpcReduction="10000"/>
          </a:bodyPr>
          <a:lstStyle/>
          <a:p>
            <a:r>
              <a:rPr lang="fr-FR" sz="2400" dirty="0"/>
              <a:t>le parcours </a:t>
            </a:r>
            <a:r>
              <a:rPr lang="fr-FR" sz="2400" dirty="0" smtClean="0"/>
              <a:t>C1, privilégie </a:t>
            </a:r>
            <a:r>
              <a:rPr lang="fr-FR" sz="2400" dirty="0"/>
              <a:t>vraiment beaucoup le portant pour la flotte </a:t>
            </a:r>
            <a:r>
              <a:rPr lang="fr-FR" sz="2400" dirty="0" smtClean="0"/>
              <a:t>1</a:t>
            </a:r>
          </a:p>
          <a:p>
            <a:r>
              <a:rPr lang="fr-FR" sz="2400" dirty="0"/>
              <a:t>S’il y a du vent, </a:t>
            </a:r>
            <a:r>
              <a:rPr lang="fr-FR" sz="2400" dirty="0" smtClean="0"/>
              <a:t>la flotte 1 peut être </a:t>
            </a:r>
            <a:r>
              <a:rPr lang="fr-FR" sz="2400" dirty="0"/>
              <a:t>très vite à l’arrivée, surtout </a:t>
            </a:r>
            <a:r>
              <a:rPr lang="fr-FR" sz="2400" dirty="0" smtClean="0"/>
              <a:t>si elle part en </a:t>
            </a:r>
            <a:r>
              <a:rPr lang="fr-FR" sz="2400" dirty="0"/>
              <a:t>premier</a:t>
            </a:r>
            <a:r>
              <a:rPr lang="fr-FR" sz="2400" dirty="0" smtClean="0"/>
              <a:t>.</a:t>
            </a:r>
          </a:p>
          <a:p>
            <a:r>
              <a:rPr lang="fr-FR" sz="2400" b="1" dirty="0" smtClean="0"/>
              <a:t>La remontée </a:t>
            </a:r>
            <a:r>
              <a:rPr lang="fr-FR" sz="2400" b="1" dirty="0"/>
              <a:t>au vent</a:t>
            </a:r>
            <a:r>
              <a:rPr lang="fr-FR" sz="2400" dirty="0"/>
              <a:t> </a:t>
            </a:r>
            <a:r>
              <a:rPr lang="fr-FR" sz="2400" b="1" dirty="0" smtClean="0">
                <a:solidFill>
                  <a:srgbClr val="FF0000"/>
                </a:solidFill>
              </a:rPr>
              <a:t>supplémentaire</a:t>
            </a:r>
            <a:r>
              <a:rPr lang="fr-FR" sz="2400" dirty="0" smtClean="0"/>
              <a:t> de C2 pallie à ce défaut (donc </a:t>
            </a:r>
            <a:r>
              <a:rPr lang="fr-FR" sz="2400" dirty="0"/>
              <a:t>D-1-2-3-</a:t>
            </a:r>
            <a:r>
              <a:rPr lang="fr-FR" sz="2400" b="1" dirty="0">
                <a:solidFill>
                  <a:srgbClr val="FF0000"/>
                </a:solidFill>
              </a:rPr>
              <a:t>2-3</a:t>
            </a:r>
            <a:r>
              <a:rPr lang="fr-FR" sz="2400" dirty="0"/>
              <a:t>-A) </a:t>
            </a:r>
          </a:p>
          <a:p>
            <a:r>
              <a:rPr lang="fr-FR" sz="2400" dirty="0"/>
              <a:t>Le choix du parcours C1 ou C2 sera choisi par le Comité en fonction de la force du vent ou du temps de parcours (cela permet par exemple de faire une troisième manche courte en fin de journée) et affiché au cul du bateau Comité</a:t>
            </a:r>
            <a:r>
              <a:rPr lang="fr-FR" sz="2400" dirty="0" smtClean="0"/>
              <a:t>.</a:t>
            </a:r>
            <a:endParaRPr lang="fr-FR" sz="2400" dirty="0"/>
          </a:p>
          <a:p>
            <a:r>
              <a:rPr lang="fr-FR" sz="2400" dirty="0"/>
              <a:t>L’avantage de </a:t>
            </a:r>
            <a:r>
              <a:rPr lang="fr-FR" sz="2400" dirty="0" smtClean="0"/>
              <a:t>notre </a:t>
            </a:r>
            <a:r>
              <a:rPr lang="fr-FR" sz="2400" dirty="0"/>
              <a:t>point de </a:t>
            </a:r>
            <a:r>
              <a:rPr lang="fr-FR" sz="2400" dirty="0" smtClean="0"/>
              <a:t>vue:  </a:t>
            </a:r>
            <a:r>
              <a:rPr lang="fr-FR" sz="2400" dirty="0"/>
              <a:t>c’est que en très petit temps on prend C1 et sinon en effet on </a:t>
            </a:r>
            <a:r>
              <a:rPr lang="fr-FR" sz="2400" dirty="0" smtClean="0"/>
              <a:t>préférera </a:t>
            </a:r>
            <a:r>
              <a:rPr lang="fr-FR" sz="2400" dirty="0"/>
              <a:t>choisir </a:t>
            </a:r>
            <a:r>
              <a:rPr lang="fr-FR" sz="2400" dirty="0" smtClean="0"/>
              <a:t>C2.</a:t>
            </a:r>
          </a:p>
          <a:p>
            <a:r>
              <a:rPr lang="fr-FR" sz="2400" dirty="0" smtClean="0"/>
              <a:t>Par défaut d’affichage sur le bateau Comité: le parcours sera C2.</a:t>
            </a:r>
          </a:p>
          <a:p>
            <a:r>
              <a:rPr lang="fr-FR" sz="2400" dirty="0" smtClean="0"/>
              <a:t>Le type parcours Trapèze SRSP sera retenu pour les régates de la Saint Pierroise 2020:</a:t>
            </a:r>
          </a:p>
          <a:p>
            <a:pPr marL="914400" lvl="1" indent="-457200">
              <a:buFont typeface="+mj-lt"/>
              <a:buAutoNum type="alphaLcPeriod"/>
            </a:pPr>
            <a:r>
              <a:rPr lang="fr-FR" sz="2000" dirty="0" smtClean="0"/>
              <a:t>Fleet/Flotte 1 : Contender</a:t>
            </a:r>
          </a:p>
          <a:p>
            <a:pPr marL="914400" lvl="1" indent="-457200">
              <a:buFont typeface="+mj-lt"/>
              <a:buAutoNum type="alphaLcPeriod"/>
            </a:pPr>
            <a:r>
              <a:rPr lang="fr-FR" sz="2000" dirty="0" smtClean="0"/>
              <a:t>Fleet/Flotte 2: Finn</a:t>
            </a:r>
            <a:endParaRPr lang="fr-FR" sz="2000" dirty="0"/>
          </a:p>
        </p:txBody>
      </p:sp>
    </p:spTree>
    <p:extLst>
      <p:ext uri="{BB962C8B-B14F-4D97-AF65-F5344CB8AC3E}">
        <p14:creationId xmlns:p14="http://schemas.microsoft.com/office/powerpoint/2010/main" val="386513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734" y="-112206"/>
            <a:ext cx="5561351" cy="1325563"/>
          </a:xfrm>
        </p:spPr>
        <p:txBody>
          <a:bodyPr/>
          <a:lstStyle/>
          <a:p>
            <a:r>
              <a:rPr lang="fr-FR" dirty="0" smtClean="0"/>
              <a:t>Parcours dit Olympique</a:t>
            </a:r>
            <a:endParaRPr lang="fr-FR" dirty="0"/>
          </a:p>
        </p:txBody>
      </p:sp>
      <p:pic>
        <p:nvPicPr>
          <p:cNvPr id="4" name="Espace réservé du contenu 3"/>
          <p:cNvPicPr>
            <a:picLocks noGrp="1" noChangeAspect="1"/>
          </p:cNvPicPr>
          <p:nvPr>
            <p:ph idx="1"/>
          </p:nvPr>
        </p:nvPicPr>
        <p:blipFill>
          <a:blip r:embed="rId2"/>
          <a:stretch>
            <a:fillRect/>
          </a:stretch>
        </p:blipFill>
        <p:spPr>
          <a:xfrm>
            <a:off x="404734" y="1213357"/>
            <a:ext cx="6250899" cy="5537296"/>
          </a:xfrm>
          <a:prstGeom prst="rect">
            <a:avLst/>
          </a:prstGeom>
        </p:spPr>
      </p:pic>
      <p:sp>
        <p:nvSpPr>
          <p:cNvPr id="5" name="Rectangle 4"/>
          <p:cNvSpPr/>
          <p:nvPr/>
        </p:nvSpPr>
        <p:spPr>
          <a:xfrm>
            <a:off x="6655633" y="214648"/>
            <a:ext cx="5331502" cy="5632311"/>
          </a:xfrm>
          <a:prstGeom prst="rect">
            <a:avLst/>
          </a:prstGeom>
        </p:spPr>
        <p:txBody>
          <a:bodyPr wrap="square">
            <a:spAutoFit/>
          </a:bodyPr>
          <a:lstStyle/>
          <a:p>
            <a:r>
              <a:rPr lang="fr-FR" dirty="0"/>
              <a:t>Le départ sur un parcours olympique est donné "sous le vent", en bas du parcours. </a:t>
            </a:r>
            <a:endParaRPr lang="fr-FR" dirty="0" smtClean="0"/>
          </a:p>
          <a:p>
            <a:endParaRPr lang="fr-FR" dirty="0"/>
          </a:p>
          <a:p>
            <a:r>
              <a:rPr lang="fr-FR" dirty="0" smtClean="0"/>
              <a:t>Les </a:t>
            </a:r>
            <a:r>
              <a:rPr lang="fr-FR" dirty="0"/>
              <a:t>bateaux effectuent une première remontée au vent pour passer la bouée au vent qui se trouve dans l'axe du vent depuis le départ, ils la laissent le plus souvent à gauche puis partent vers la bouée de largue, ce qui leur permet d'avoir le vent de 3/4 dans le dos, ils tournent autour de la bouée de largue en la laissant toujours à gauche puis filent vers la bouée sous le vent, la même que celle du départ</a:t>
            </a:r>
            <a:r>
              <a:rPr lang="fr-FR" dirty="0" smtClean="0"/>
              <a:t>.</a:t>
            </a:r>
          </a:p>
          <a:p>
            <a:endParaRPr lang="fr-FR" dirty="0"/>
          </a:p>
          <a:p>
            <a:r>
              <a:rPr lang="fr-FR" dirty="0" smtClean="0"/>
              <a:t> </a:t>
            </a:r>
            <a:r>
              <a:rPr lang="fr-FR" dirty="0"/>
              <a:t>Ils effectuent une deuxième remontée à la bouée au vent puis redescendent directement à la bouée sous le vent en ayant le vent théoriquement parfaitement dans le </a:t>
            </a:r>
            <a:r>
              <a:rPr lang="fr-FR" dirty="0" smtClean="0"/>
              <a:t>dos. </a:t>
            </a:r>
          </a:p>
          <a:p>
            <a:endParaRPr lang="fr-FR" dirty="0"/>
          </a:p>
          <a:p>
            <a:r>
              <a:rPr lang="fr-FR" dirty="0" smtClean="0"/>
              <a:t>Enfin </a:t>
            </a:r>
            <a:r>
              <a:rPr lang="fr-FR" dirty="0"/>
              <a:t>ils remontent une troisième fois à la bouée au vent pour passer la ligne entre le bateau comité et la bouée au vent.</a:t>
            </a:r>
          </a:p>
        </p:txBody>
      </p:sp>
    </p:spTree>
    <p:extLst>
      <p:ext uri="{BB962C8B-B14F-4D97-AF65-F5344CB8AC3E}">
        <p14:creationId xmlns:p14="http://schemas.microsoft.com/office/powerpoint/2010/main" val="298122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 dit « de Ligue »</a:t>
            </a:r>
            <a:endParaRPr lang="fr-FR" dirty="0"/>
          </a:p>
        </p:txBody>
      </p:sp>
      <p:pic>
        <p:nvPicPr>
          <p:cNvPr id="4" name="Espace réservé du contenu 3"/>
          <p:cNvPicPr>
            <a:picLocks noGrp="1" noChangeAspect="1"/>
          </p:cNvPicPr>
          <p:nvPr>
            <p:ph idx="1"/>
          </p:nvPr>
        </p:nvPicPr>
        <p:blipFill>
          <a:blip r:embed="rId2"/>
          <a:stretch>
            <a:fillRect/>
          </a:stretch>
        </p:blipFill>
        <p:spPr>
          <a:xfrm>
            <a:off x="704538" y="1825625"/>
            <a:ext cx="10822898" cy="4351338"/>
          </a:xfrm>
          <a:prstGeom prst="rect">
            <a:avLst/>
          </a:prstGeom>
        </p:spPr>
      </p:pic>
    </p:spTree>
    <p:extLst>
      <p:ext uri="{BB962C8B-B14F-4D97-AF65-F5344CB8AC3E}">
        <p14:creationId xmlns:p14="http://schemas.microsoft.com/office/powerpoint/2010/main" val="324335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401" y="260194"/>
            <a:ext cx="11090848" cy="159532"/>
          </a:xfrm>
        </p:spPr>
        <p:txBody>
          <a:bodyPr>
            <a:normAutofit fontScale="90000"/>
          </a:bodyPr>
          <a:lstStyle/>
          <a:p>
            <a:r>
              <a:rPr lang="fr-FR" dirty="0" smtClean="0"/>
              <a:t>Parcours Banane avec un Dog </a:t>
            </a:r>
            <a:r>
              <a:rPr lang="fr-FR" dirty="0" smtClean="0"/>
              <a:t>Leg</a:t>
            </a:r>
            <a:r>
              <a:rPr lang="fr-FR" dirty="0" smtClean="0"/>
              <a:t> et deux Gates</a:t>
            </a:r>
            <a:endParaRPr lang="fr-FR" dirty="0"/>
          </a:p>
        </p:txBody>
      </p:sp>
      <p:pic>
        <p:nvPicPr>
          <p:cNvPr id="4" name="Espace réservé du contenu 3"/>
          <p:cNvPicPr>
            <a:picLocks noGrp="1" noChangeAspect="1"/>
          </p:cNvPicPr>
          <p:nvPr>
            <p:ph idx="1"/>
          </p:nvPr>
        </p:nvPicPr>
        <p:blipFill>
          <a:blip r:embed="rId2"/>
          <a:stretch>
            <a:fillRect/>
          </a:stretch>
        </p:blipFill>
        <p:spPr>
          <a:xfrm>
            <a:off x="599606" y="616695"/>
            <a:ext cx="6685613" cy="6241305"/>
          </a:xfrm>
          <a:prstGeom prst="rect">
            <a:avLst/>
          </a:prstGeom>
        </p:spPr>
      </p:pic>
      <p:sp>
        <p:nvSpPr>
          <p:cNvPr id="5" name="ZoneTexte 4"/>
          <p:cNvSpPr txBox="1"/>
          <p:nvPr/>
        </p:nvSpPr>
        <p:spPr>
          <a:xfrm>
            <a:off x="7485070" y="1059691"/>
            <a:ext cx="4706930" cy="5355312"/>
          </a:xfrm>
          <a:prstGeom prst="rect">
            <a:avLst/>
          </a:prstGeom>
          <a:noFill/>
        </p:spPr>
        <p:txBody>
          <a:bodyPr wrap="none" rtlCol="0">
            <a:spAutoFit/>
          </a:bodyPr>
          <a:lstStyle/>
          <a:p>
            <a:r>
              <a:rPr lang="fr-FR" dirty="0" smtClean="0"/>
              <a:t>Avantages : </a:t>
            </a:r>
          </a:p>
          <a:p>
            <a:r>
              <a:rPr lang="fr-FR" dirty="0" smtClean="0"/>
              <a:t>L’usage d’un DOG </a:t>
            </a:r>
            <a:r>
              <a:rPr lang="fr-FR" dirty="0" smtClean="0"/>
              <a:t>Leg</a:t>
            </a:r>
            <a:r>
              <a:rPr lang="fr-FR" dirty="0" smtClean="0"/>
              <a:t> et de deux Gates, </a:t>
            </a:r>
          </a:p>
          <a:p>
            <a:r>
              <a:rPr lang="fr-FR" dirty="0" smtClean="0"/>
              <a:t>Présente de nombreux avantages : il </a:t>
            </a:r>
          </a:p>
          <a:p>
            <a:r>
              <a:rPr lang="fr-FR" dirty="0" smtClean="0"/>
              <a:t>permet pour une </a:t>
            </a:r>
            <a:r>
              <a:rPr lang="fr-FR" dirty="0" smtClean="0"/>
              <a:t>régale </a:t>
            </a:r>
            <a:r>
              <a:rPr lang="fr-FR" dirty="0" smtClean="0"/>
              <a:t>avec une flotte</a:t>
            </a:r>
          </a:p>
          <a:p>
            <a:r>
              <a:rPr lang="fr-FR" dirty="0"/>
              <a:t>n</a:t>
            </a:r>
            <a:r>
              <a:rPr lang="fr-FR" dirty="0" smtClean="0"/>
              <a:t>ombreuse, ou une flotte de gros bateaux :</a:t>
            </a:r>
          </a:p>
          <a:p>
            <a:endParaRPr lang="fr-FR" dirty="0" smtClean="0"/>
          </a:p>
          <a:p>
            <a:pPr marL="285750" indent="-285750">
              <a:buFontTx/>
              <a:buChar char="-"/>
            </a:pPr>
            <a:r>
              <a:rPr lang="fr-FR" dirty="0" smtClean="0"/>
              <a:t>de séparer la flotte en deux parties,</a:t>
            </a:r>
          </a:p>
          <a:p>
            <a:r>
              <a:rPr lang="fr-FR" dirty="0"/>
              <a:t> </a:t>
            </a:r>
            <a:r>
              <a:rPr lang="fr-FR" dirty="0" smtClean="0"/>
              <a:t>     marquées 4 sur le </a:t>
            </a:r>
            <a:r>
              <a:rPr lang="fr-FR" dirty="0" smtClean="0"/>
              <a:t>dessin, </a:t>
            </a:r>
            <a:r>
              <a:rPr lang="fr-FR" dirty="0" smtClean="0"/>
              <a:t>et ceci au </a:t>
            </a:r>
          </a:p>
          <a:p>
            <a:r>
              <a:rPr lang="fr-FR" dirty="0" smtClean="0"/>
              <a:t>      niveau de la </a:t>
            </a:r>
            <a:r>
              <a:rPr lang="fr-FR" dirty="0" smtClean="0"/>
              <a:t>gate</a:t>
            </a:r>
            <a:endParaRPr lang="fr-FR" dirty="0" smtClean="0"/>
          </a:p>
          <a:p>
            <a:r>
              <a:rPr lang="fr-FR" dirty="0" smtClean="0"/>
              <a:t>      Soit donc après le bord 3</a:t>
            </a:r>
          </a:p>
          <a:p>
            <a:pPr marL="285750" indent="-285750">
              <a:buFontTx/>
              <a:buChar char="-"/>
            </a:pPr>
            <a:endParaRPr lang="fr-FR" dirty="0"/>
          </a:p>
          <a:p>
            <a:pPr marL="285750" indent="-285750">
              <a:buFontTx/>
              <a:buChar char="-"/>
            </a:pPr>
            <a:r>
              <a:rPr lang="fr-FR" dirty="0" smtClean="0"/>
              <a:t>Enfin le Dog </a:t>
            </a:r>
            <a:r>
              <a:rPr lang="fr-FR" dirty="0" smtClean="0"/>
              <a:t>Leg</a:t>
            </a:r>
            <a:r>
              <a:rPr lang="fr-FR" dirty="0" smtClean="0"/>
              <a:t> permet la préparation </a:t>
            </a:r>
          </a:p>
          <a:p>
            <a:r>
              <a:rPr lang="fr-FR" dirty="0"/>
              <a:t> </a:t>
            </a:r>
            <a:r>
              <a:rPr lang="fr-FR" dirty="0" smtClean="0"/>
              <a:t>     des lancements de </a:t>
            </a:r>
            <a:r>
              <a:rPr lang="fr-FR" dirty="0" smtClean="0"/>
              <a:t>Spinnakers </a:t>
            </a:r>
            <a:r>
              <a:rPr lang="fr-FR" dirty="0" smtClean="0"/>
              <a:t>pour les </a:t>
            </a:r>
          </a:p>
          <a:p>
            <a:r>
              <a:rPr lang="fr-FR" dirty="0"/>
              <a:t> </a:t>
            </a:r>
            <a:r>
              <a:rPr lang="fr-FR" dirty="0" smtClean="0"/>
              <a:t>     bords 3 puis 6</a:t>
            </a:r>
          </a:p>
          <a:p>
            <a:endParaRPr lang="fr-FR" dirty="0"/>
          </a:p>
          <a:p>
            <a:r>
              <a:rPr lang="fr-FR" dirty="0" smtClean="0"/>
              <a:t>Inconvénients :</a:t>
            </a:r>
          </a:p>
          <a:p>
            <a:r>
              <a:rPr lang="fr-FR" dirty="0" smtClean="0"/>
              <a:t> - Beaucoup de bouées/viseurs sont  </a:t>
            </a:r>
            <a:r>
              <a:rPr lang="fr-FR" dirty="0" smtClean="0"/>
              <a:t>nécéssaires</a:t>
            </a:r>
            <a:endParaRPr lang="fr-FR" dirty="0" smtClean="0"/>
          </a:p>
          <a:p>
            <a:r>
              <a:rPr lang="fr-FR" dirty="0" smtClean="0"/>
              <a:t>-  Déplacement du bateau Comité entre départ</a:t>
            </a:r>
          </a:p>
          <a:p>
            <a:r>
              <a:rPr lang="fr-FR" dirty="0" smtClean="0"/>
              <a:t> et arrivée</a:t>
            </a:r>
          </a:p>
        </p:txBody>
      </p:sp>
    </p:spTree>
    <p:extLst>
      <p:ext uri="{BB962C8B-B14F-4D97-AF65-F5344CB8AC3E}">
        <p14:creationId xmlns:p14="http://schemas.microsoft.com/office/powerpoint/2010/main" val="140561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Parcours SRSP Classiques</a:t>
            </a:r>
            <a:endParaRPr lang="fr-FR" dirty="0"/>
          </a:p>
        </p:txBody>
      </p:sp>
      <p:sp>
        <p:nvSpPr>
          <p:cNvPr id="3" name="Sous-titre 2"/>
          <p:cNvSpPr>
            <a:spLocks noGrp="1"/>
          </p:cNvSpPr>
          <p:nvPr>
            <p:ph type="subTitle" idx="1"/>
          </p:nvPr>
        </p:nvSpPr>
        <p:spPr/>
        <p:txBody>
          <a:bodyPr/>
          <a:lstStyle/>
          <a:p>
            <a:r>
              <a:rPr lang="fr-FR" dirty="0" smtClean="0"/>
              <a:t>Conviennent pour les régates dites « ONE FLEET »</a:t>
            </a:r>
            <a:endParaRPr lang="fr-FR" dirty="0"/>
          </a:p>
        </p:txBody>
      </p:sp>
    </p:spTree>
    <p:extLst>
      <p:ext uri="{BB962C8B-B14F-4D97-AF65-F5344CB8AC3E}">
        <p14:creationId xmlns:p14="http://schemas.microsoft.com/office/powerpoint/2010/main" val="24904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565"/>
          <p:cNvGrpSpPr/>
          <p:nvPr/>
        </p:nvGrpSpPr>
        <p:grpSpPr>
          <a:xfrm>
            <a:off x="2887106" y="519247"/>
            <a:ext cx="380750" cy="664976"/>
            <a:chOff x="0" y="0"/>
            <a:chExt cx="121920" cy="393065"/>
          </a:xfrm>
        </p:grpSpPr>
        <p:sp>
          <p:nvSpPr>
            <p:cNvPr id="5" name="Shape 4623"/>
            <p:cNvSpPr/>
            <p:nvPr/>
          </p:nvSpPr>
          <p:spPr>
            <a:xfrm>
              <a:off x="0" y="0"/>
              <a:ext cx="121920" cy="393065"/>
            </a:xfrm>
            <a:custGeom>
              <a:avLst/>
              <a:gdLst/>
              <a:ahLst/>
              <a:cxnLst/>
              <a:rect l="0" t="0" r="0" b="0"/>
              <a:pathLst>
                <a:path w="121920" h="393065">
                  <a:moveTo>
                    <a:pt x="30480" y="0"/>
                  </a:moveTo>
                  <a:lnTo>
                    <a:pt x="91440" y="0"/>
                  </a:lnTo>
                  <a:lnTo>
                    <a:pt x="91440" y="332105"/>
                  </a:lnTo>
                  <a:lnTo>
                    <a:pt x="121920" y="332105"/>
                  </a:lnTo>
                  <a:lnTo>
                    <a:pt x="60960" y="393065"/>
                  </a:lnTo>
                  <a:lnTo>
                    <a:pt x="0" y="332105"/>
                  </a:lnTo>
                  <a:lnTo>
                    <a:pt x="30480" y="332105"/>
                  </a:lnTo>
                  <a:lnTo>
                    <a:pt x="30480" y="0"/>
                  </a:lnTo>
                  <a:close/>
                </a:path>
              </a:pathLst>
            </a:custGeom>
            <a:ln w="0" cap="rnd">
              <a:round/>
            </a:ln>
          </p:spPr>
          <p:style>
            <a:lnRef idx="0">
              <a:srgbClr val="000000">
                <a:alpha val="0"/>
              </a:srgbClr>
            </a:lnRef>
            <a:fillRef idx="1">
              <a:srgbClr val="4F81BD"/>
            </a:fillRef>
            <a:effectRef idx="0">
              <a:scrgbClr r="0" g="0" b="0"/>
            </a:effectRef>
            <a:fontRef idx="none"/>
          </p:style>
          <p:txBody>
            <a:bodyPr/>
            <a:lstStyle/>
            <a:p>
              <a:endParaRPr lang="fr-FR" dirty="0"/>
            </a:p>
          </p:txBody>
        </p:sp>
        <p:sp>
          <p:nvSpPr>
            <p:cNvPr id="6" name="Shape 4624"/>
            <p:cNvSpPr/>
            <p:nvPr/>
          </p:nvSpPr>
          <p:spPr>
            <a:xfrm>
              <a:off x="0" y="0"/>
              <a:ext cx="121920" cy="393065"/>
            </a:xfrm>
            <a:custGeom>
              <a:avLst/>
              <a:gdLst/>
              <a:ahLst/>
              <a:cxnLst/>
              <a:rect l="0" t="0" r="0" b="0"/>
              <a:pathLst>
                <a:path w="121920" h="393065">
                  <a:moveTo>
                    <a:pt x="0" y="332105"/>
                  </a:moveTo>
                  <a:lnTo>
                    <a:pt x="30480" y="332105"/>
                  </a:lnTo>
                  <a:lnTo>
                    <a:pt x="30480" y="0"/>
                  </a:lnTo>
                  <a:lnTo>
                    <a:pt x="91440" y="0"/>
                  </a:lnTo>
                  <a:lnTo>
                    <a:pt x="91440" y="332105"/>
                  </a:lnTo>
                  <a:lnTo>
                    <a:pt x="121920" y="332105"/>
                  </a:lnTo>
                  <a:lnTo>
                    <a:pt x="60960" y="393065"/>
                  </a:lnTo>
                  <a:close/>
                </a:path>
              </a:pathLst>
            </a:custGeom>
            <a:ln w="25400" cap="rnd">
              <a:miter lim="101600"/>
            </a:ln>
          </p:spPr>
          <p:style>
            <a:lnRef idx="1">
              <a:srgbClr val="243F60"/>
            </a:lnRef>
            <a:fillRef idx="0">
              <a:srgbClr val="000000">
                <a:alpha val="0"/>
              </a:srgbClr>
            </a:fillRef>
            <a:effectRef idx="0">
              <a:scrgbClr r="0" g="0" b="0"/>
            </a:effectRef>
            <a:fontRef idx="none"/>
          </p:style>
          <p:txBody>
            <a:bodyPr/>
            <a:lstStyle/>
            <a:p>
              <a:endParaRPr lang="fr-FR" dirty="0"/>
            </a:p>
          </p:txBody>
        </p:sp>
      </p:grpSp>
      <p:pic>
        <p:nvPicPr>
          <p:cNvPr id="27" name="Picture 4569"/>
          <p:cNvPicPr/>
          <p:nvPr/>
        </p:nvPicPr>
        <p:blipFill>
          <a:blip r:embed="rId2"/>
          <a:stretch>
            <a:fillRect/>
          </a:stretch>
        </p:blipFill>
        <p:spPr>
          <a:xfrm>
            <a:off x="3738738" y="5923464"/>
            <a:ext cx="440028" cy="468062"/>
          </a:xfrm>
          <a:prstGeom prst="rect">
            <a:avLst/>
          </a:prstGeom>
        </p:spPr>
      </p:pic>
      <p:sp>
        <p:nvSpPr>
          <p:cNvPr id="28" name="Shape 4570"/>
          <p:cNvSpPr/>
          <p:nvPr/>
        </p:nvSpPr>
        <p:spPr>
          <a:xfrm>
            <a:off x="6444158" y="4579966"/>
            <a:ext cx="315043" cy="266668"/>
          </a:xfrm>
          <a:custGeom>
            <a:avLst/>
            <a:gdLst/>
            <a:ahLst/>
            <a:cxnLst/>
            <a:rect l="0" t="0" r="0" b="0"/>
            <a:pathLst>
              <a:path w="139573" h="145796">
                <a:moveTo>
                  <a:pt x="67691" y="0"/>
                </a:moveTo>
                <a:lnTo>
                  <a:pt x="72009" y="0"/>
                </a:lnTo>
                <a:lnTo>
                  <a:pt x="82169" y="1143"/>
                </a:lnTo>
                <a:lnTo>
                  <a:pt x="85979" y="2032"/>
                </a:lnTo>
                <a:lnTo>
                  <a:pt x="95504" y="5080"/>
                </a:lnTo>
                <a:lnTo>
                  <a:pt x="99060" y="6604"/>
                </a:lnTo>
                <a:lnTo>
                  <a:pt x="107696" y="11557"/>
                </a:lnTo>
                <a:lnTo>
                  <a:pt x="110744" y="13843"/>
                </a:lnTo>
                <a:lnTo>
                  <a:pt x="118237" y="20320"/>
                </a:lnTo>
                <a:lnTo>
                  <a:pt x="120777" y="22987"/>
                </a:lnTo>
                <a:lnTo>
                  <a:pt x="127000" y="30988"/>
                </a:lnTo>
                <a:lnTo>
                  <a:pt x="128905" y="34036"/>
                </a:lnTo>
                <a:lnTo>
                  <a:pt x="133604" y="43180"/>
                </a:lnTo>
                <a:lnTo>
                  <a:pt x="135001" y="46609"/>
                </a:lnTo>
                <a:lnTo>
                  <a:pt x="137922" y="56769"/>
                </a:lnTo>
                <a:lnTo>
                  <a:pt x="138557" y="60198"/>
                </a:lnTo>
                <a:lnTo>
                  <a:pt x="139573" y="70993"/>
                </a:lnTo>
                <a:lnTo>
                  <a:pt x="139573" y="74803"/>
                </a:lnTo>
                <a:lnTo>
                  <a:pt x="138557" y="85598"/>
                </a:lnTo>
                <a:lnTo>
                  <a:pt x="137922" y="89027"/>
                </a:lnTo>
                <a:lnTo>
                  <a:pt x="135001" y="99187"/>
                </a:lnTo>
                <a:lnTo>
                  <a:pt x="133604" y="102616"/>
                </a:lnTo>
                <a:lnTo>
                  <a:pt x="128905" y="111760"/>
                </a:lnTo>
                <a:lnTo>
                  <a:pt x="127000" y="114808"/>
                </a:lnTo>
                <a:lnTo>
                  <a:pt x="120777" y="122809"/>
                </a:lnTo>
                <a:lnTo>
                  <a:pt x="118237" y="125476"/>
                </a:lnTo>
                <a:lnTo>
                  <a:pt x="110744" y="131953"/>
                </a:lnTo>
                <a:lnTo>
                  <a:pt x="107696" y="134239"/>
                </a:lnTo>
                <a:lnTo>
                  <a:pt x="99060" y="139192"/>
                </a:lnTo>
                <a:lnTo>
                  <a:pt x="95504" y="140716"/>
                </a:lnTo>
                <a:lnTo>
                  <a:pt x="85979" y="143764"/>
                </a:lnTo>
                <a:lnTo>
                  <a:pt x="82169" y="144653"/>
                </a:lnTo>
                <a:lnTo>
                  <a:pt x="72009" y="145796"/>
                </a:lnTo>
                <a:lnTo>
                  <a:pt x="67691" y="145796"/>
                </a:lnTo>
                <a:lnTo>
                  <a:pt x="57404" y="144653"/>
                </a:lnTo>
                <a:lnTo>
                  <a:pt x="53594" y="143764"/>
                </a:lnTo>
                <a:lnTo>
                  <a:pt x="44069" y="140716"/>
                </a:lnTo>
                <a:lnTo>
                  <a:pt x="40513" y="139192"/>
                </a:lnTo>
                <a:lnTo>
                  <a:pt x="31877" y="134239"/>
                </a:lnTo>
                <a:lnTo>
                  <a:pt x="28829" y="131953"/>
                </a:lnTo>
                <a:lnTo>
                  <a:pt x="21336" y="125476"/>
                </a:lnTo>
                <a:lnTo>
                  <a:pt x="18796" y="122809"/>
                </a:lnTo>
                <a:lnTo>
                  <a:pt x="12573" y="114808"/>
                </a:lnTo>
                <a:lnTo>
                  <a:pt x="10668" y="111760"/>
                </a:lnTo>
                <a:lnTo>
                  <a:pt x="5969" y="102616"/>
                </a:lnTo>
                <a:lnTo>
                  <a:pt x="4572" y="99187"/>
                </a:lnTo>
                <a:lnTo>
                  <a:pt x="1651" y="89027"/>
                </a:lnTo>
                <a:lnTo>
                  <a:pt x="1016" y="85598"/>
                </a:lnTo>
                <a:lnTo>
                  <a:pt x="0" y="74803"/>
                </a:lnTo>
                <a:lnTo>
                  <a:pt x="0" y="70993"/>
                </a:lnTo>
                <a:lnTo>
                  <a:pt x="1016" y="60198"/>
                </a:lnTo>
                <a:lnTo>
                  <a:pt x="1651" y="56769"/>
                </a:lnTo>
                <a:lnTo>
                  <a:pt x="4572" y="46609"/>
                </a:lnTo>
                <a:lnTo>
                  <a:pt x="5969" y="43180"/>
                </a:lnTo>
                <a:lnTo>
                  <a:pt x="10668" y="34036"/>
                </a:lnTo>
                <a:lnTo>
                  <a:pt x="12573" y="30988"/>
                </a:lnTo>
                <a:lnTo>
                  <a:pt x="18796" y="22987"/>
                </a:lnTo>
                <a:lnTo>
                  <a:pt x="21336" y="20320"/>
                </a:lnTo>
                <a:lnTo>
                  <a:pt x="28829" y="13843"/>
                </a:lnTo>
                <a:lnTo>
                  <a:pt x="31877" y="11557"/>
                </a:lnTo>
                <a:lnTo>
                  <a:pt x="40513" y="6604"/>
                </a:lnTo>
                <a:lnTo>
                  <a:pt x="44069" y="5080"/>
                </a:lnTo>
                <a:lnTo>
                  <a:pt x="53594" y="2032"/>
                </a:lnTo>
                <a:lnTo>
                  <a:pt x="57404" y="1143"/>
                </a:lnTo>
                <a:lnTo>
                  <a:pt x="67691" y="0"/>
                </a:lnTo>
                <a:close/>
              </a:path>
            </a:pathLst>
          </a:custGeom>
          <a:ln w="0" cap="flat">
            <a:miter lim="127000"/>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29" name="Shape 4571"/>
          <p:cNvSpPr/>
          <p:nvPr/>
        </p:nvSpPr>
        <p:spPr>
          <a:xfrm>
            <a:off x="4340688" y="5998882"/>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1" name="Shape 4573"/>
          <p:cNvSpPr/>
          <p:nvPr/>
        </p:nvSpPr>
        <p:spPr>
          <a:xfrm>
            <a:off x="6249270" y="936933"/>
            <a:ext cx="315043" cy="267829"/>
          </a:xfrm>
          <a:custGeom>
            <a:avLst/>
            <a:gdLst/>
            <a:ahLst/>
            <a:cxnLst/>
            <a:rect l="0" t="0" r="0" b="0"/>
            <a:pathLst>
              <a:path w="139573" h="146431">
                <a:moveTo>
                  <a:pt x="67691" y="0"/>
                </a:moveTo>
                <a:lnTo>
                  <a:pt x="72009" y="0"/>
                </a:lnTo>
                <a:lnTo>
                  <a:pt x="82296" y="1143"/>
                </a:lnTo>
                <a:lnTo>
                  <a:pt x="86106" y="2032"/>
                </a:lnTo>
                <a:lnTo>
                  <a:pt x="95631" y="5207"/>
                </a:lnTo>
                <a:lnTo>
                  <a:pt x="99187" y="6731"/>
                </a:lnTo>
                <a:lnTo>
                  <a:pt x="107696" y="11684"/>
                </a:lnTo>
                <a:lnTo>
                  <a:pt x="110871" y="13970"/>
                </a:lnTo>
                <a:lnTo>
                  <a:pt x="118364" y="20574"/>
                </a:lnTo>
                <a:lnTo>
                  <a:pt x="120777" y="23114"/>
                </a:lnTo>
                <a:lnTo>
                  <a:pt x="127000" y="31115"/>
                </a:lnTo>
                <a:lnTo>
                  <a:pt x="128905" y="34163"/>
                </a:lnTo>
                <a:lnTo>
                  <a:pt x="133604" y="43434"/>
                </a:lnTo>
                <a:lnTo>
                  <a:pt x="134874" y="46736"/>
                </a:lnTo>
                <a:lnTo>
                  <a:pt x="137922" y="57023"/>
                </a:lnTo>
                <a:lnTo>
                  <a:pt x="138557" y="60452"/>
                </a:lnTo>
                <a:lnTo>
                  <a:pt x="139573" y="71374"/>
                </a:lnTo>
                <a:lnTo>
                  <a:pt x="139573" y="75057"/>
                </a:lnTo>
                <a:lnTo>
                  <a:pt x="138557" y="85979"/>
                </a:lnTo>
                <a:lnTo>
                  <a:pt x="137922" y="89408"/>
                </a:lnTo>
                <a:lnTo>
                  <a:pt x="134874" y="99695"/>
                </a:lnTo>
                <a:lnTo>
                  <a:pt x="133604" y="102997"/>
                </a:lnTo>
                <a:lnTo>
                  <a:pt x="128905" y="112268"/>
                </a:lnTo>
                <a:lnTo>
                  <a:pt x="127000" y="115316"/>
                </a:lnTo>
                <a:lnTo>
                  <a:pt x="120777" y="123317"/>
                </a:lnTo>
                <a:lnTo>
                  <a:pt x="118364" y="125857"/>
                </a:lnTo>
                <a:lnTo>
                  <a:pt x="110871" y="132461"/>
                </a:lnTo>
                <a:lnTo>
                  <a:pt x="107696" y="134874"/>
                </a:lnTo>
                <a:lnTo>
                  <a:pt x="99187" y="139700"/>
                </a:lnTo>
                <a:lnTo>
                  <a:pt x="95631" y="141224"/>
                </a:lnTo>
                <a:lnTo>
                  <a:pt x="86106" y="144399"/>
                </a:lnTo>
                <a:lnTo>
                  <a:pt x="82296" y="145288"/>
                </a:lnTo>
                <a:lnTo>
                  <a:pt x="72009" y="146431"/>
                </a:lnTo>
                <a:lnTo>
                  <a:pt x="67691" y="146431"/>
                </a:lnTo>
                <a:lnTo>
                  <a:pt x="57531" y="145288"/>
                </a:lnTo>
                <a:lnTo>
                  <a:pt x="53721" y="144399"/>
                </a:lnTo>
                <a:lnTo>
                  <a:pt x="44196" y="141224"/>
                </a:lnTo>
                <a:lnTo>
                  <a:pt x="40640" y="139700"/>
                </a:lnTo>
                <a:lnTo>
                  <a:pt x="31877" y="134874"/>
                </a:lnTo>
                <a:lnTo>
                  <a:pt x="28829" y="132461"/>
                </a:lnTo>
                <a:lnTo>
                  <a:pt x="21209" y="125857"/>
                </a:lnTo>
                <a:lnTo>
                  <a:pt x="18796" y="123317"/>
                </a:lnTo>
                <a:lnTo>
                  <a:pt x="12573" y="115316"/>
                </a:lnTo>
                <a:lnTo>
                  <a:pt x="10668" y="112268"/>
                </a:lnTo>
                <a:lnTo>
                  <a:pt x="6096" y="102997"/>
                </a:lnTo>
                <a:lnTo>
                  <a:pt x="4699" y="99695"/>
                </a:lnTo>
                <a:lnTo>
                  <a:pt x="1778" y="89408"/>
                </a:lnTo>
                <a:lnTo>
                  <a:pt x="1143" y="85979"/>
                </a:lnTo>
                <a:lnTo>
                  <a:pt x="0" y="75057"/>
                </a:lnTo>
                <a:lnTo>
                  <a:pt x="0" y="71374"/>
                </a:lnTo>
                <a:lnTo>
                  <a:pt x="1143" y="60452"/>
                </a:lnTo>
                <a:lnTo>
                  <a:pt x="1778" y="57023"/>
                </a:lnTo>
                <a:lnTo>
                  <a:pt x="4699" y="46736"/>
                </a:lnTo>
                <a:lnTo>
                  <a:pt x="6096" y="43434"/>
                </a:lnTo>
                <a:lnTo>
                  <a:pt x="10668" y="34163"/>
                </a:lnTo>
                <a:lnTo>
                  <a:pt x="12573" y="31115"/>
                </a:lnTo>
                <a:lnTo>
                  <a:pt x="18796" y="23114"/>
                </a:lnTo>
                <a:lnTo>
                  <a:pt x="21209" y="20574"/>
                </a:lnTo>
                <a:lnTo>
                  <a:pt x="28829" y="13970"/>
                </a:lnTo>
                <a:lnTo>
                  <a:pt x="31877" y="11684"/>
                </a:lnTo>
                <a:lnTo>
                  <a:pt x="40640" y="6731"/>
                </a:lnTo>
                <a:lnTo>
                  <a:pt x="44196" y="5207"/>
                </a:lnTo>
                <a:lnTo>
                  <a:pt x="53721" y="2032"/>
                </a:lnTo>
                <a:lnTo>
                  <a:pt x="57531" y="1143"/>
                </a:lnTo>
                <a:lnTo>
                  <a:pt x="67691" y="0"/>
                </a:lnTo>
                <a:close/>
              </a:path>
            </a:pathLst>
          </a:custGeom>
          <a:ln w="0" cap="rnd">
            <a:round/>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32" name="Shape 4574"/>
          <p:cNvSpPr/>
          <p:nvPr/>
        </p:nvSpPr>
        <p:spPr>
          <a:xfrm>
            <a:off x="6291983" y="934842"/>
            <a:ext cx="229330" cy="198607"/>
          </a:xfrm>
          <a:custGeom>
            <a:avLst/>
            <a:gdLst/>
            <a:ahLst/>
            <a:cxnLst/>
            <a:rect l="0" t="0" r="0" b="0"/>
            <a:pathLst>
              <a:path w="101600" h="108585">
                <a:moveTo>
                  <a:pt x="50800" y="0"/>
                </a:moveTo>
                <a:cubicBezTo>
                  <a:pt x="78867" y="0"/>
                  <a:pt x="101600" y="24257"/>
                  <a:pt x="101600" y="54229"/>
                </a:cubicBezTo>
                <a:cubicBezTo>
                  <a:pt x="101600" y="84328"/>
                  <a:pt x="78867" y="108585"/>
                  <a:pt x="50800" y="108585"/>
                </a:cubicBezTo>
                <a:cubicBezTo>
                  <a:pt x="22733" y="108585"/>
                  <a:pt x="0" y="84328"/>
                  <a:pt x="0" y="54229"/>
                </a:cubicBezTo>
                <a:cubicBezTo>
                  <a:pt x="0" y="24257"/>
                  <a:pt x="22733" y="0"/>
                  <a:pt x="50800" y="0"/>
                </a:cubicBez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3" name="Shape 4575"/>
          <p:cNvSpPr/>
          <p:nvPr/>
        </p:nvSpPr>
        <p:spPr>
          <a:xfrm>
            <a:off x="6291983" y="934842"/>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38" name="Rectangle 37"/>
          <p:cNvSpPr/>
          <p:nvPr/>
        </p:nvSpPr>
        <p:spPr>
          <a:xfrm>
            <a:off x="5807236"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0" name="Rectangle 39"/>
          <p:cNvSpPr/>
          <p:nvPr/>
        </p:nvSpPr>
        <p:spPr>
          <a:xfrm>
            <a:off x="5982673"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1" name="Rectangle 40"/>
          <p:cNvSpPr/>
          <p:nvPr/>
        </p:nvSpPr>
        <p:spPr>
          <a:xfrm>
            <a:off x="5700597" y="4558274"/>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2" name="Rectangle 41"/>
          <p:cNvSpPr/>
          <p:nvPr/>
        </p:nvSpPr>
        <p:spPr>
          <a:xfrm>
            <a:off x="6344729" y="1350588"/>
            <a:ext cx="156471"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effectLst/>
                <a:latin typeface="Arial" panose="020B0604020202020204" pitchFamily="34" charset="0"/>
                <a:ea typeface="Arial" panose="020B0604020202020204" pitchFamily="34" charset="0"/>
              </a:rPr>
              <a:t>1</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43" name="Rectangle 42"/>
          <p:cNvSpPr/>
          <p:nvPr/>
        </p:nvSpPr>
        <p:spPr>
          <a:xfrm>
            <a:off x="6461687" y="1316517"/>
            <a:ext cx="85784" cy="307801"/>
          </a:xfrm>
          <a:prstGeom prst="rect">
            <a:avLst/>
          </a:prstGeom>
          <a:ln>
            <a:noFill/>
          </a:ln>
        </p:spPr>
        <p:txBody>
          <a:bodyPr vert="horz" lIns="0" tIns="0" rIns="0" bIns="0" rtlCol="0">
            <a:noAutofit/>
          </a:bodyPr>
          <a:lstStyle/>
          <a:p>
            <a:pPr>
              <a:lnSpc>
                <a:spcPct val="107000"/>
              </a:lnSpc>
              <a:spcAft>
                <a:spcPts val="800"/>
              </a:spcAft>
            </a:pPr>
            <a:r>
              <a:rPr lang="fr-FR" sz="9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4" name="Shape 4591"/>
          <p:cNvSpPr/>
          <p:nvPr/>
        </p:nvSpPr>
        <p:spPr>
          <a:xfrm>
            <a:off x="6098772" y="646107"/>
            <a:ext cx="785170" cy="421837"/>
          </a:xfrm>
          <a:custGeom>
            <a:avLst/>
            <a:gdLst/>
            <a:ahLst/>
            <a:cxnLst/>
            <a:rect l="0" t="0" r="0" b="0"/>
            <a:pathLst>
              <a:path w="347853" h="230632">
                <a:moveTo>
                  <a:pt x="0" y="50292"/>
                </a:moveTo>
                <a:cubicBezTo>
                  <a:pt x="67310" y="5334"/>
                  <a:pt x="154305" y="0"/>
                  <a:pt x="226822" y="36449"/>
                </a:cubicBezTo>
                <a:cubicBezTo>
                  <a:pt x="301117" y="73787"/>
                  <a:pt x="347853" y="148717"/>
                  <a:pt x="347853" y="230632"/>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45" name="Rectangle 44"/>
          <p:cNvSpPr/>
          <p:nvPr/>
        </p:nvSpPr>
        <p:spPr>
          <a:xfrm>
            <a:off x="6096192" y="922717"/>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6" name="Shape 4599"/>
          <p:cNvSpPr/>
          <p:nvPr/>
        </p:nvSpPr>
        <p:spPr>
          <a:xfrm>
            <a:off x="3738738" y="922718"/>
            <a:ext cx="1911120" cy="901443"/>
          </a:xfrm>
          <a:custGeom>
            <a:avLst/>
            <a:gdLst/>
            <a:ahLst/>
            <a:cxnLst/>
            <a:rect l="0" t="0" r="0" b="0"/>
            <a:pathLst>
              <a:path w="795909" h="573024">
                <a:moveTo>
                  <a:pt x="784987" y="2032"/>
                </a:moveTo>
                <a:cubicBezTo>
                  <a:pt x="787781" y="0"/>
                  <a:pt x="791845" y="635"/>
                  <a:pt x="793877" y="3556"/>
                </a:cubicBezTo>
                <a:cubicBezTo>
                  <a:pt x="795909" y="6350"/>
                  <a:pt x="795274" y="10414"/>
                  <a:pt x="792353" y="12446"/>
                </a:cubicBezTo>
                <a:lnTo>
                  <a:pt x="65595" y="533723"/>
                </a:lnTo>
                <a:lnTo>
                  <a:pt x="84074" y="559562"/>
                </a:lnTo>
                <a:lnTo>
                  <a:pt x="0" y="573024"/>
                </a:lnTo>
                <a:lnTo>
                  <a:pt x="39751" y="497586"/>
                </a:lnTo>
                <a:lnTo>
                  <a:pt x="58234" y="523431"/>
                </a:lnTo>
                <a:lnTo>
                  <a:pt x="784987" y="2032"/>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47" name="Rectangle 46"/>
          <p:cNvSpPr/>
          <p:nvPr/>
        </p:nvSpPr>
        <p:spPr>
          <a:xfrm>
            <a:off x="5535479"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8" name="Shape 4606"/>
          <p:cNvSpPr/>
          <p:nvPr/>
        </p:nvSpPr>
        <p:spPr>
          <a:xfrm>
            <a:off x="4118503" y="4368771"/>
            <a:ext cx="1350756" cy="616031"/>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49" name="Shape 4607"/>
          <p:cNvSpPr/>
          <p:nvPr/>
        </p:nvSpPr>
        <p:spPr>
          <a:xfrm>
            <a:off x="7189238" y="3645656"/>
            <a:ext cx="171998" cy="1097566"/>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0" name="Shape 4609"/>
          <p:cNvSpPr/>
          <p:nvPr/>
        </p:nvSpPr>
        <p:spPr>
          <a:xfrm>
            <a:off x="5880048" y="729034"/>
            <a:ext cx="260003" cy="205111"/>
          </a:xfrm>
          <a:custGeom>
            <a:avLst/>
            <a:gdLst/>
            <a:ahLst/>
            <a:cxnLst/>
            <a:rect l="0" t="0" r="0" b="0"/>
            <a:pathLst>
              <a:path w="115189" h="112141">
                <a:moveTo>
                  <a:pt x="105029" y="1651"/>
                </a:moveTo>
                <a:cubicBezTo>
                  <a:pt x="108204" y="0"/>
                  <a:pt x="112014" y="1270"/>
                  <a:pt x="113538" y="4445"/>
                </a:cubicBezTo>
                <a:cubicBezTo>
                  <a:pt x="115189" y="7620"/>
                  <a:pt x="113919" y="11430"/>
                  <a:pt x="110744" y="12954"/>
                </a:cubicBezTo>
                <a:lnTo>
                  <a:pt x="94107" y="21336"/>
                </a:lnTo>
                <a:lnTo>
                  <a:pt x="78105" y="30988"/>
                </a:lnTo>
                <a:lnTo>
                  <a:pt x="63373" y="42164"/>
                </a:lnTo>
                <a:lnTo>
                  <a:pt x="49806" y="54170"/>
                </a:lnTo>
                <a:lnTo>
                  <a:pt x="75438" y="72644"/>
                </a:lnTo>
                <a:lnTo>
                  <a:pt x="0" y="112141"/>
                </a:lnTo>
                <a:lnTo>
                  <a:pt x="13589" y="28067"/>
                </a:lnTo>
                <a:lnTo>
                  <a:pt x="39478" y="46726"/>
                </a:lnTo>
                <a:lnTo>
                  <a:pt x="39751" y="46355"/>
                </a:lnTo>
                <a:cubicBezTo>
                  <a:pt x="40005" y="45974"/>
                  <a:pt x="40259" y="45593"/>
                  <a:pt x="40640" y="45339"/>
                </a:cubicBezTo>
                <a:lnTo>
                  <a:pt x="54864" y="32639"/>
                </a:lnTo>
                <a:lnTo>
                  <a:pt x="70485" y="20828"/>
                </a:lnTo>
                <a:lnTo>
                  <a:pt x="87376" y="10414"/>
                </a:lnTo>
                <a:lnTo>
                  <a:pt x="105029" y="1651"/>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1" name="Rectangle 50"/>
          <p:cNvSpPr/>
          <p:nvPr/>
        </p:nvSpPr>
        <p:spPr>
          <a:xfrm>
            <a:off x="5944834" y="973248"/>
            <a:ext cx="105228" cy="37757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2" name="Rectangle 51"/>
          <p:cNvSpPr/>
          <p:nvPr/>
        </p:nvSpPr>
        <p:spPr>
          <a:xfrm>
            <a:off x="6023953" y="95337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3" name="Shape 4612"/>
          <p:cNvSpPr/>
          <p:nvPr/>
        </p:nvSpPr>
        <p:spPr>
          <a:xfrm>
            <a:off x="6134297" y="3284950"/>
            <a:ext cx="205256" cy="1112027"/>
          </a:xfrm>
          <a:custGeom>
            <a:avLst/>
            <a:gdLst/>
            <a:ahLst/>
            <a:cxnLst/>
            <a:rect l="0" t="0" r="0" b="0"/>
            <a:pathLst>
              <a:path w="76200" h="596900">
                <a:moveTo>
                  <a:pt x="38100" y="0"/>
                </a:moveTo>
                <a:cubicBezTo>
                  <a:pt x="41656" y="0"/>
                  <a:pt x="44450" y="2794"/>
                  <a:pt x="44450" y="6350"/>
                </a:cubicBezTo>
                <a:lnTo>
                  <a:pt x="44450" y="520700"/>
                </a:lnTo>
                <a:lnTo>
                  <a:pt x="76200" y="520700"/>
                </a:lnTo>
                <a:lnTo>
                  <a:pt x="38100" y="596900"/>
                </a:lnTo>
                <a:lnTo>
                  <a:pt x="0" y="520700"/>
                </a:lnTo>
                <a:lnTo>
                  <a:pt x="31750" y="520700"/>
                </a:lnTo>
                <a:lnTo>
                  <a:pt x="31750" y="6350"/>
                </a:lnTo>
                <a:cubicBezTo>
                  <a:pt x="31750" y="2794"/>
                  <a:pt x="34544" y="0"/>
                  <a:pt x="38100" y="0"/>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5" name="Rectangle 54"/>
          <p:cNvSpPr/>
          <p:nvPr/>
        </p:nvSpPr>
        <p:spPr>
          <a:xfrm>
            <a:off x="6109681" y="59234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56" name="Rectangle 55"/>
          <p:cNvSpPr/>
          <p:nvPr/>
        </p:nvSpPr>
        <p:spPr>
          <a:xfrm>
            <a:off x="6434168" y="5776862"/>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57" name="Picture 4619"/>
          <p:cNvPicPr/>
          <p:nvPr/>
        </p:nvPicPr>
        <p:blipFill>
          <a:blip r:embed="rId2"/>
          <a:stretch>
            <a:fillRect/>
          </a:stretch>
        </p:blipFill>
        <p:spPr>
          <a:xfrm>
            <a:off x="6570046" y="139252"/>
            <a:ext cx="440028" cy="468062"/>
          </a:xfrm>
          <a:prstGeom prst="rect">
            <a:avLst/>
          </a:prstGeom>
        </p:spPr>
      </p:pic>
      <p:pic>
        <p:nvPicPr>
          <p:cNvPr id="58" name="Picture 4621"/>
          <p:cNvPicPr/>
          <p:nvPr/>
        </p:nvPicPr>
        <p:blipFill>
          <a:blip r:embed="rId2"/>
          <a:stretch>
            <a:fillRect/>
          </a:stretch>
        </p:blipFill>
        <p:spPr>
          <a:xfrm>
            <a:off x="7769396" y="5904666"/>
            <a:ext cx="440028" cy="466901"/>
          </a:xfrm>
          <a:prstGeom prst="rect">
            <a:avLst/>
          </a:prstGeom>
        </p:spPr>
      </p:pic>
      <p:sp>
        <p:nvSpPr>
          <p:cNvPr id="59" name="Shape 4622"/>
          <p:cNvSpPr/>
          <p:nvPr/>
        </p:nvSpPr>
        <p:spPr>
          <a:xfrm>
            <a:off x="4561023" y="6187263"/>
            <a:ext cx="3420900" cy="45719"/>
          </a:xfrm>
          <a:custGeom>
            <a:avLst/>
            <a:gdLst/>
            <a:ahLst/>
            <a:cxnLst/>
            <a:rect l="0" t="0" r="0" b="0"/>
            <a:pathLst>
              <a:path w="1400175">
                <a:moveTo>
                  <a:pt x="0" y="0"/>
                </a:moveTo>
                <a:lnTo>
                  <a:pt x="1400175" y="0"/>
                </a:ln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0" name="Shape 4627"/>
          <p:cNvSpPr/>
          <p:nvPr/>
        </p:nvSpPr>
        <p:spPr>
          <a:xfrm>
            <a:off x="7208623" y="5119861"/>
            <a:ext cx="157884" cy="735038"/>
          </a:xfrm>
          <a:custGeom>
            <a:avLst/>
            <a:gdLst/>
            <a:ahLst/>
            <a:cxnLst/>
            <a:rect l="0" t="0" r="0" b="0"/>
            <a:pathLst>
              <a:path w="76200" h="410845">
                <a:moveTo>
                  <a:pt x="38100" y="0"/>
                </a:moveTo>
                <a:lnTo>
                  <a:pt x="76200" y="76200"/>
                </a:lnTo>
                <a:lnTo>
                  <a:pt x="44450" y="76200"/>
                </a:lnTo>
                <a:lnTo>
                  <a:pt x="44450" y="404495"/>
                </a:lnTo>
                <a:cubicBezTo>
                  <a:pt x="44450" y="408051"/>
                  <a:pt x="41656" y="410845"/>
                  <a:pt x="38100" y="410845"/>
                </a:cubicBezTo>
                <a:cubicBezTo>
                  <a:pt x="34544" y="410845"/>
                  <a:pt x="31750" y="408051"/>
                  <a:pt x="31750" y="404495"/>
                </a:cubicBezTo>
                <a:lnTo>
                  <a:pt x="31750" y="76200"/>
                </a:lnTo>
                <a:lnTo>
                  <a:pt x="0" y="76200"/>
                </a:lnTo>
                <a:lnTo>
                  <a:pt x="38100" y="0"/>
                </a:ln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1" name="Shape 4628"/>
          <p:cNvSpPr/>
          <p:nvPr/>
        </p:nvSpPr>
        <p:spPr>
          <a:xfrm>
            <a:off x="6106376" y="1824161"/>
            <a:ext cx="171998" cy="940771"/>
          </a:xfrm>
          <a:custGeom>
            <a:avLst/>
            <a:gdLst/>
            <a:ahLst/>
            <a:cxnLst/>
            <a:rect l="0" t="0" r="0" b="0"/>
            <a:pathLst>
              <a:path w="76200" h="514350">
                <a:moveTo>
                  <a:pt x="38100" y="0"/>
                </a:moveTo>
                <a:cubicBezTo>
                  <a:pt x="41656" y="0"/>
                  <a:pt x="44450" y="2794"/>
                  <a:pt x="44450" y="6350"/>
                </a:cubicBezTo>
                <a:lnTo>
                  <a:pt x="44450" y="438150"/>
                </a:lnTo>
                <a:lnTo>
                  <a:pt x="76200" y="438150"/>
                </a:lnTo>
                <a:lnTo>
                  <a:pt x="38100" y="514350"/>
                </a:lnTo>
                <a:lnTo>
                  <a:pt x="0" y="438150"/>
                </a:lnTo>
                <a:lnTo>
                  <a:pt x="31750" y="438150"/>
                </a:lnTo>
                <a:lnTo>
                  <a:pt x="31750" y="6350"/>
                </a:lnTo>
                <a:cubicBezTo>
                  <a:pt x="31750" y="2794"/>
                  <a:pt x="34544" y="0"/>
                  <a:pt x="38100" y="0"/>
                </a:cubicBez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2" name="Shape 4629"/>
          <p:cNvSpPr/>
          <p:nvPr/>
        </p:nvSpPr>
        <p:spPr>
          <a:xfrm>
            <a:off x="6192375" y="4789594"/>
            <a:ext cx="958888" cy="380490"/>
          </a:xfrm>
          <a:custGeom>
            <a:avLst/>
            <a:gdLst/>
            <a:ahLst/>
            <a:cxnLst/>
            <a:rect l="0" t="0" r="0" b="0"/>
            <a:pathLst>
              <a:path w="424815" h="208026">
                <a:moveTo>
                  <a:pt x="424815" y="41402"/>
                </a:moveTo>
                <a:cubicBezTo>
                  <a:pt x="394462" y="142621"/>
                  <a:pt x="298323" y="208026"/>
                  <a:pt x="195072" y="197485"/>
                </a:cubicBezTo>
                <a:cubicBezTo>
                  <a:pt x="92456" y="187198"/>
                  <a:pt x="10922" y="104648"/>
                  <a:pt x="0"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3" name="Rectangle 62"/>
          <p:cNvSpPr/>
          <p:nvPr/>
        </p:nvSpPr>
        <p:spPr>
          <a:xfrm>
            <a:off x="6406648" y="4527968"/>
            <a:ext cx="105228" cy="377570"/>
          </a:xfrm>
          <a:prstGeom prst="rect">
            <a:avLst/>
          </a:prstGeom>
          <a:ln>
            <a:noFill/>
          </a:ln>
        </p:spPr>
        <p:txBody>
          <a:bodyPr vert="horz" lIns="0" tIns="0" rIns="0" bIns="0" rtlCol="0">
            <a:noAutofit/>
          </a:bodyPr>
          <a:lstStyle/>
          <a:p>
            <a:pPr>
              <a:lnSpc>
                <a:spcPct val="107000"/>
              </a:lnSpc>
              <a:spcAft>
                <a:spcPts val="800"/>
              </a:spcAft>
            </a:pPr>
            <a:r>
              <a:rPr lang="fr-FR" sz="1100"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4" name="Rectangle 63"/>
          <p:cNvSpPr/>
          <p:nvPr/>
        </p:nvSpPr>
        <p:spPr>
          <a:xfrm>
            <a:off x="6485767"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7" name="Rectangle 66"/>
          <p:cNvSpPr/>
          <p:nvPr/>
        </p:nvSpPr>
        <p:spPr>
          <a:xfrm>
            <a:off x="6883942" y="4574400"/>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8" name="Rectangle 67"/>
          <p:cNvSpPr/>
          <p:nvPr/>
        </p:nvSpPr>
        <p:spPr>
          <a:xfrm>
            <a:off x="6778163" y="4555486"/>
            <a:ext cx="360622"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grpSp>
        <p:nvGrpSpPr>
          <p:cNvPr id="11" name="Group 65564"/>
          <p:cNvGrpSpPr/>
          <p:nvPr/>
        </p:nvGrpSpPr>
        <p:grpSpPr>
          <a:xfrm>
            <a:off x="2267551" y="2059685"/>
            <a:ext cx="1239110" cy="1942689"/>
            <a:chOff x="0" y="0"/>
            <a:chExt cx="513207" cy="826389"/>
          </a:xfrm>
        </p:grpSpPr>
        <p:sp>
          <p:nvSpPr>
            <p:cNvPr id="14" name="Shape 4576"/>
            <p:cNvSpPr/>
            <p:nvPr/>
          </p:nvSpPr>
          <p:spPr>
            <a:xfrm>
              <a:off x="120269" y="375412"/>
              <a:ext cx="138938" cy="145796"/>
            </a:xfrm>
            <a:custGeom>
              <a:avLst/>
              <a:gdLst/>
              <a:ahLst/>
              <a:cxnLst/>
              <a:rect l="0" t="0" r="0" b="0"/>
              <a:pathLst>
                <a:path w="138938" h="145796">
                  <a:moveTo>
                    <a:pt x="67310" y="0"/>
                  </a:moveTo>
                  <a:lnTo>
                    <a:pt x="71628" y="0"/>
                  </a:lnTo>
                  <a:lnTo>
                    <a:pt x="81788" y="1143"/>
                  </a:lnTo>
                  <a:lnTo>
                    <a:pt x="85725" y="2032"/>
                  </a:lnTo>
                  <a:lnTo>
                    <a:pt x="95123" y="5080"/>
                  </a:lnTo>
                  <a:lnTo>
                    <a:pt x="98679" y="6604"/>
                  </a:lnTo>
                  <a:lnTo>
                    <a:pt x="107188" y="11557"/>
                  </a:lnTo>
                  <a:lnTo>
                    <a:pt x="110236" y="13843"/>
                  </a:lnTo>
                  <a:lnTo>
                    <a:pt x="117729" y="20320"/>
                  </a:lnTo>
                  <a:lnTo>
                    <a:pt x="120269" y="22987"/>
                  </a:lnTo>
                  <a:lnTo>
                    <a:pt x="126492" y="30988"/>
                  </a:lnTo>
                  <a:lnTo>
                    <a:pt x="128397" y="34163"/>
                  </a:lnTo>
                  <a:lnTo>
                    <a:pt x="132969" y="43307"/>
                  </a:lnTo>
                  <a:lnTo>
                    <a:pt x="134239" y="46609"/>
                  </a:lnTo>
                  <a:lnTo>
                    <a:pt x="137287" y="56769"/>
                  </a:lnTo>
                  <a:lnTo>
                    <a:pt x="137922" y="60198"/>
                  </a:lnTo>
                  <a:lnTo>
                    <a:pt x="138938" y="70993"/>
                  </a:lnTo>
                  <a:lnTo>
                    <a:pt x="138938" y="74803"/>
                  </a:lnTo>
                  <a:lnTo>
                    <a:pt x="137922" y="85598"/>
                  </a:lnTo>
                  <a:lnTo>
                    <a:pt x="137287" y="89027"/>
                  </a:lnTo>
                  <a:lnTo>
                    <a:pt x="134239" y="99187"/>
                  </a:lnTo>
                  <a:lnTo>
                    <a:pt x="132969" y="102489"/>
                  </a:lnTo>
                  <a:lnTo>
                    <a:pt x="128397" y="111633"/>
                  </a:lnTo>
                  <a:lnTo>
                    <a:pt x="126492" y="114808"/>
                  </a:lnTo>
                  <a:lnTo>
                    <a:pt x="120269" y="122809"/>
                  </a:lnTo>
                  <a:lnTo>
                    <a:pt x="117729" y="125476"/>
                  </a:lnTo>
                  <a:lnTo>
                    <a:pt x="110236" y="131953"/>
                  </a:lnTo>
                  <a:lnTo>
                    <a:pt x="107188" y="134239"/>
                  </a:lnTo>
                  <a:lnTo>
                    <a:pt x="98679" y="139192"/>
                  </a:lnTo>
                  <a:lnTo>
                    <a:pt x="95123" y="140716"/>
                  </a:lnTo>
                  <a:lnTo>
                    <a:pt x="85725" y="143891"/>
                  </a:lnTo>
                  <a:lnTo>
                    <a:pt x="81788" y="144653"/>
                  </a:lnTo>
                  <a:lnTo>
                    <a:pt x="71628" y="145796"/>
                  </a:lnTo>
                  <a:lnTo>
                    <a:pt x="67310" y="145796"/>
                  </a:lnTo>
                  <a:lnTo>
                    <a:pt x="57150" y="144653"/>
                  </a:lnTo>
                  <a:lnTo>
                    <a:pt x="53213" y="143891"/>
                  </a:lnTo>
                  <a:lnTo>
                    <a:pt x="43815" y="140716"/>
                  </a:lnTo>
                  <a:lnTo>
                    <a:pt x="40259" y="139192"/>
                  </a:lnTo>
                  <a:lnTo>
                    <a:pt x="31750" y="134239"/>
                  </a:lnTo>
                  <a:lnTo>
                    <a:pt x="28702" y="131953"/>
                  </a:lnTo>
                  <a:lnTo>
                    <a:pt x="21209" y="125476"/>
                  </a:lnTo>
                  <a:lnTo>
                    <a:pt x="18669" y="122809"/>
                  </a:lnTo>
                  <a:lnTo>
                    <a:pt x="12446" y="114808"/>
                  </a:lnTo>
                  <a:lnTo>
                    <a:pt x="10541" y="111633"/>
                  </a:lnTo>
                  <a:lnTo>
                    <a:pt x="5969" y="102489"/>
                  </a:lnTo>
                  <a:lnTo>
                    <a:pt x="4699" y="99187"/>
                  </a:lnTo>
                  <a:lnTo>
                    <a:pt x="1651" y="89027"/>
                  </a:lnTo>
                  <a:lnTo>
                    <a:pt x="1016" y="85598"/>
                  </a:lnTo>
                  <a:lnTo>
                    <a:pt x="0" y="74803"/>
                  </a:lnTo>
                  <a:lnTo>
                    <a:pt x="0" y="70993"/>
                  </a:lnTo>
                  <a:lnTo>
                    <a:pt x="1016" y="60198"/>
                  </a:lnTo>
                  <a:lnTo>
                    <a:pt x="1651" y="56769"/>
                  </a:lnTo>
                  <a:lnTo>
                    <a:pt x="4699" y="46609"/>
                  </a:lnTo>
                  <a:lnTo>
                    <a:pt x="5969" y="43307"/>
                  </a:lnTo>
                  <a:lnTo>
                    <a:pt x="10541" y="34163"/>
                  </a:lnTo>
                  <a:lnTo>
                    <a:pt x="12446" y="30988"/>
                  </a:lnTo>
                  <a:lnTo>
                    <a:pt x="18669" y="22987"/>
                  </a:lnTo>
                  <a:lnTo>
                    <a:pt x="21209" y="20320"/>
                  </a:lnTo>
                  <a:lnTo>
                    <a:pt x="28702" y="13843"/>
                  </a:lnTo>
                  <a:lnTo>
                    <a:pt x="31750" y="11557"/>
                  </a:lnTo>
                  <a:lnTo>
                    <a:pt x="40259" y="6604"/>
                  </a:lnTo>
                  <a:lnTo>
                    <a:pt x="43815" y="5080"/>
                  </a:lnTo>
                  <a:lnTo>
                    <a:pt x="53213" y="2032"/>
                  </a:lnTo>
                  <a:lnTo>
                    <a:pt x="57150" y="1143"/>
                  </a:lnTo>
                  <a:lnTo>
                    <a:pt x="67310" y="0"/>
                  </a:lnTo>
                  <a:close/>
                </a:path>
              </a:pathLst>
            </a:custGeom>
            <a:ln w="0" cap="rnd">
              <a:round/>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15" name="Shape 4577"/>
            <p:cNvSpPr/>
            <p:nvPr/>
          </p:nvSpPr>
          <p:spPr>
            <a:xfrm>
              <a:off x="139192" y="374269"/>
              <a:ext cx="100965" cy="107950"/>
            </a:xfrm>
            <a:custGeom>
              <a:avLst/>
              <a:gdLst/>
              <a:ahLst/>
              <a:cxnLst/>
              <a:rect l="0" t="0" r="0" b="0"/>
              <a:pathLst>
                <a:path w="100965" h="107950">
                  <a:moveTo>
                    <a:pt x="50419" y="0"/>
                  </a:moveTo>
                  <a:cubicBezTo>
                    <a:pt x="78359" y="0"/>
                    <a:pt x="100965" y="24130"/>
                    <a:pt x="100965" y="53975"/>
                  </a:cubicBezTo>
                  <a:cubicBezTo>
                    <a:pt x="100965" y="83820"/>
                    <a:pt x="78359" y="107950"/>
                    <a:pt x="50419" y="107950"/>
                  </a:cubicBezTo>
                  <a:cubicBezTo>
                    <a:pt x="22606" y="107950"/>
                    <a:pt x="0" y="83820"/>
                    <a:pt x="0" y="53975"/>
                  </a:cubicBezTo>
                  <a:cubicBezTo>
                    <a:pt x="0" y="24130"/>
                    <a:pt x="22606" y="0"/>
                    <a:pt x="50419" y="0"/>
                  </a:cubicBez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6" name="Shape 4578"/>
            <p:cNvSpPr/>
            <p:nvPr/>
          </p:nvSpPr>
          <p:spPr>
            <a:xfrm>
              <a:off x="139192" y="374269"/>
              <a:ext cx="100965" cy="107950"/>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ln w="381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17" name="Rectangle 16"/>
            <p:cNvSpPr/>
            <p:nvPr/>
          </p:nvSpPr>
          <p:spPr>
            <a:xfrm>
              <a:off x="325882" y="362938"/>
              <a:ext cx="69321" cy="142666"/>
            </a:xfrm>
            <a:prstGeom prst="rect">
              <a:avLst/>
            </a:prstGeom>
            <a:ln>
              <a:noFill/>
            </a:ln>
          </p:spPr>
          <p:txBody>
            <a:bodyPr vert="horz" lIns="0" tIns="0" rIns="0" bIns="0" rtlCol="0">
              <a:noAutofit/>
            </a:bodyPr>
            <a:lstStyle/>
            <a:p>
              <a:pPr>
                <a:lnSpc>
                  <a:spcPct val="107000"/>
                </a:lnSpc>
                <a:spcAft>
                  <a:spcPts val="800"/>
                </a:spcAft>
              </a:pPr>
              <a:r>
                <a:rPr lang="en-US" b="1" dirty="0">
                  <a:solidFill>
                    <a:srgbClr val="FF0000"/>
                  </a:solidFill>
                  <a:effectLst/>
                  <a:latin typeface="Arial" panose="020B0604020202020204" pitchFamily="34" charset="0"/>
                  <a:ea typeface="Arial" panose="020B0604020202020204" pitchFamily="34" charset="0"/>
                </a:rPr>
                <a:t>2</a:t>
              </a:r>
              <a:endParaRPr lang="fr-FR" sz="2800" dirty="0">
                <a:solidFill>
                  <a:srgbClr val="FF0000"/>
                </a:solidFill>
                <a:effectLst/>
                <a:latin typeface="Calibri" panose="020F0502020204030204" pitchFamily="34" charset="0"/>
                <a:ea typeface="Calibri" panose="020F0502020204030204" pitchFamily="34" charset="0"/>
              </a:endParaRPr>
            </a:p>
          </p:txBody>
        </p:sp>
        <p:sp>
          <p:nvSpPr>
            <p:cNvPr id="18" name="Rectangle 17"/>
            <p:cNvSpPr/>
            <p:nvPr/>
          </p:nvSpPr>
          <p:spPr>
            <a:xfrm>
              <a:off x="377698" y="344310"/>
              <a:ext cx="38005" cy="168285"/>
            </a:xfrm>
            <a:prstGeom prst="rect">
              <a:avLst/>
            </a:prstGeom>
            <a:ln>
              <a:noFill/>
            </a:ln>
          </p:spPr>
          <p:txBody>
            <a:bodyPr vert="horz" lIns="0" tIns="0" rIns="0" bIns="0" rtlCol="0">
              <a:noAutofit/>
            </a:bodyPr>
            <a:lstStyle/>
            <a:p>
              <a:pPr>
                <a:lnSpc>
                  <a:spcPct val="107000"/>
                </a:lnSpc>
                <a:spcAft>
                  <a:spcPts val="800"/>
                </a:spcAft>
              </a:pPr>
              <a:r>
                <a:rPr lang="fr-FR" sz="9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19" name="Shape 4593"/>
            <p:cNvSpPr/>
            <p:nvPr/>
          </p:nvSpPr>
          <p:spPr>
            <a:xfrm>
              <a:off x="0" y="234061"/>
              <a:ext cx="112776" cy="219837"/>
            </a:xfrm>
            <a:custGeom>
              <a:avLst/>
              <a:gdLst/>
              <a:ahLst/>
              <a:cxnLst/>
              <a:rect l="0" t="0" r="0" b="0"/>
              <a:pathLst>
                <a:path w="112776" h="219837">
                  <a:moveTo>
                    <a:pt x="12471" y="219837"/>
                  </a:moveTo>
                  <a:cubicBezTo>
                    <a:pt x="0" y="132461"/>
                    <a:pt x="39370" y="46228"/>
                    <a:pt x="112776"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20" name="Rectangle 19"/>
            <p:cNvSpPr/>
            <p:nvPr/>
          </p:nvSpPr>
          <p:spPr>
            <a:xfrm>
              <a:off x="60757" y="348658"/>
              <a:ext cx="46619" cy="20643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1" name="Rectangle 20"/>
            <p:cNvSpPr/>
            <p:nvPr/>
          </p:nvSpPr>
          <p:spPr>
            <a:xfrm>
              <a:off x="95758" y="337795"/>
              <a:ext cx="50673" cy="224380"/>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2" name="Shape 4596"/>
            <p:cNvSpPr/>
            <p:nvPr/>
          </p:nvSpPr>
          <p:spPr>
            <a:xfrm>
              <a:off x="10287" y="418719"/>
              <a:ext cx="151003" cy="206375"/>
            </a:xfrm>
            <a:custGeom>
              <a:avLst/>
              <a:gdLst/>
              <a:ahLst/>
              <a:cxnLst/>
              <a:rect l="0" t="0" r="0" b="0"/>
              <a:pathLst>
                <a:path w="151003" h="206375">
                  <a:moveTo>
                    <a:pt x="151003" y="206375"/>
                  </a:moveTo>
                  <a:cubicBezTo>
                    <a:pt x="60744" y="176403"/>
                    <a:pt x="0" y="93345"/>
                    <a:pt x="0"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23" name="Rectangle 22"/>
            <p:cNvSpPr/>
            <p:nvPr/>
          </p:nvSpPr>
          <p:spPr>
            <a:xfrm>
              <a:off x="106426" y="344086"/>
              <a:ext cx="46619" cy="20643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4" name="Rectangle 23"/>
            <p:cNvSpPr/>
            <p:nvPr/>
          </p:nvSpPr>
          <p:spPr>
            <a:xfrm>
              <a:off x="141478" y="333223"/>
              <a:ext cx="50673" cy="224380"/>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5" name="Shape 4600"/>
            <p:cNvSpPr/>
            <p:nvPr/>
          </p:nvSpPr>
          <p:spPr>
            <a:xfrm>
              <a:off x="138557" y="0"/>
              <a:ext cx="314579" cy="200914"/>
            </a:xfrm>
            <a:custGeom>
              <a:avLst/>
              <a:gdLst/>
              <a:ahLst/>
              <a:cxnLst/>
              <a:rect l="0" t="0" r="0" b="0"/>
              <a:pathLst>
                <a:path w="314579" h="200914">
                  <a:moveTo>
                    <a:pt x="303911" y="1905"/>
                  </a:moveTo>
                  <a:cubicBezTo>
                    <a:pt x="306959" y="0"/>
                    <a:pt x="310896" y="889"/>
                    <a:pt x="312674" y="3810"/>
                  </a:cubicBezTo>
                  <a:cubicBezTo>
                    <a:pt x="314579" y="6858"/>
                    <a:pt x="313690" y="10795"/>
                    <a:pt x="310769" y="12573"/>
                  </a:cubicBezTo>
                  <a:lnTo>
                    <a:pt x="67919" y="165677"/>
                  </a:lnTo>
                  <a:lnTo>
                    <a:pt x="84836" y="192532"/>
                  </a:lnTo>
                  <a:lnTo>
                    <a:pt x="0" y="200914"/>
                  </a:lnTo>
                  <a:lnTo>
                    <a:pt x="44196" y="128016"/>
                  </a:lnTo>
                  <a:lnTo>
                    <a:pt x="61105" y="154860"/>
                  </a:lnTo>
                  <a:lnTo>
                    <a:pt x="303911" y="1905"/>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26" name="Shape 4601"/>
            <p:cNvSpPr/>
            <p:nvPr/>
          </p:nvSpPr>
          <p:spPr>
            <a:xfrm>
              <a:off x="169418" y="629285"/>
              <a:ext cx="343789" cy="197104"/>
            </a:xfrm>
            <a:custGeom>
              <a:avLst/>
              <a:gdLst/>
              <a:ahLst/>
              <a:cxnLst/>
              <a:rect l="0" t="0" r="0" b="0"/>
              <a:pathLst>
                <a:path w="343789" h="197104">
                  <a:moveTo>
                    <a:pt x="10414" y="1651"/>
                  </a:moveTo>
                  <a:lnTo>
                    <a:pt x="280530" y="154156"/>
                  </a:lnTo>
                  <a:lnTo>
                    <a:pt x="296164" y="126492"/>
                  </a:lnTo>
                  <a:lnTo>
                    <a:pt x="343789" y="197104"/>
                  </a:lnTo>
                  <a:lnTo>
                    <a:pt x="258699" y="192786"/>
                  </a:lnTo>
                  <a:lnTo>
                    <a:pt x="274288" y="165202"/>
                  </a:lnTo>
                  <a:lnTo>
                    <a:pt x="4064" y="12827"/>
                  </a:lnTo>
                  <a:cubicBezTo>
                    <a:pt x="1016" y="11049"/>
                    <a:pt x="0" y="7112"/>
                    <a:pt x="1651" y="4064"/>
                  </a:cubicBezTo>
                  <a:cubicBezTo>
                    <a:pt x="3429" y="1016"/>
                    <a:pt x="7366" y="0"/>
                    <a:pt x="10414"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grpSp>
      <p:sp>
        <p:nvSpPr>
          <p:cNvPr id="12" name="Shape 4607"/>
          <p:cNvSpPr/>
          <p:nvPr/>
        </p:nvSpPr>
        <p:spPr>
          <a:xfrm>
            <a:off x="7100155" y="2226208"/>
            <a:ext cx="138303" cy="825058"/>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13" name="Shape 4607"/>
          <p:cNvSpPr/>
          <p:nvPr/>
        </p:nvSpPr>
        <p:spPr>
          <a:xfrm>
            <a:off x="6942992" y="1315199"/>
            <a:ext cx="220831" cy="744486"/>
          </a:xfrm>
          <a:custGeom>
            <a:avLst/>
            <a:gdLst>
              <a:gd name="connsiteX0" fmla="*/ 38100 w 101374"/>
              <a:gd name="connsiteY0" fmla="*/ 0 h 665645"/>
              <a:gd name="connsiteX1" fmla="*/ 76200 w 101374"/>
              <a:gd name="connsiteY1" fmla="*/ 76200 h 665645"/>
              <a:gd name="connsiteX2" fmla="*/ 44450 w 101374"/>
              <a:gd name="connsiteY2" fmla="*/ 76200 h 665645"/>
              <a:gd name="connsiteX3" fmla="*/ 44450 w 101374"/>
              <a:gd name="connsiteY3" fmla="*/ 593725 h 665645"/>
              <a:gd name="connsiteX4" fmla="*/ 38100 w 101374"/>
              <a:gd name="connsiteY4" fmla="*/ 600075 h 665645"/>
              <a:gd name="connsiteX5" fmla="*/ 101374 w 101374"/>
              <a:gd name="connsiteY5" fmla="*/ 665486 h 665645"/>
              <a:gd name="connsiteX6" fmla="*/ 31750 w 101374"/>
              <a:gd name="connsiteY6" fmla="*/ 76200 h 665645"/>
              <a:gd name="connsiteX7" fmla="*/ 0 w 101374"/>
              <a:gd name="connsiteY7" fmla="*/ 76200 h 665645"/>
              <a:gd name="connsiteX8" fmla="*/ 38100 w 101374"/>
              <a:gd name="connsiteY8" fmla="*/ 0 h 6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74" h="665645">
                <a:moveTo>
                  <a:pt x="38100" y="0"/>
                </a:moveTo>
                <a:lnTo>
                  <a:pt x="76200" y="76200"/>
                </a:lnTo>
                <a:lnTo>
                  <a:pt x="44450" y="76200"/>
                </a:lnTo>
                <a:lnTo>
                  <a:pt x="44450" y="593725"/>
                </a:lnTo>
                <a:cubicBezTo>
                  <a:pt x="44450" y="597281"/>
                  <a:pt x="28613" y="588115"/>
                  <a:pt x="38100" y="600075"/>
                </a:cubicBezTo>
                <a:cubicBezTo>
                  <a:pt x="47587" y="612035"/>
                  <a:pt x="101374" y="669042"/>
                  <a:pt x="101374" y="665486"/>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9" name="Rectangle 68"/>
          <p:cNvSpPr/>
          <p:nvPr/>
        </p:nvSpPr>
        <p:spPr>
          <a:xfrm>
            <a:off x="6682035" y="4033031"/>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smtClean="0">
                <a:solidFill>
                  <a:srgbClr val="FF0000"/>
                </a:solidFill>
                <a:latin typeface="Arial" panose="020B0604020202020204" pitchFamily="34" charset="0"/>
                <a:ea typeface="Arial" panose="020B0604020202020204" pitchFamily="34" charset="0"/>
              </a:rPr>
              <a:t>3</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72" name="Rectangle 71"/>
          <p:cNvSpPr/>
          <p:nvPr/>
        </p:nvSpPr>
        <p:spPr>
          <a:xfrm>
            <a:off x="7034919" y="5941966"/>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73" name="Rectangle 72"/>
          <p:cNvSpPr/>
          <p:nvPr/>
        </p:nvSpPr>
        <p:spPr>
          <a:xfrm>
            <a:off x="4897566" y="59419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pic>
        <p:nvPicPr>
          <p:cNvPr id="74" name="Picture 4708"/>
          <p:cNvPicPr/>
          <p:nvPr/>
        </p:nvPicPr>
        <p:blipFill>
          <a:blip r:embed="rId2"/>
          <a:stretch>
            <a:fillRect/>
          </a:stretch>
        </p:blipFill>
        <p:spPr>
          <a:xfrm>
            <a:off x="8924359" y="5501390"/>
            <a:ext cx="318214" cy="436405"/>
          </a:xfrm>
          <a:prstGeom prst="rect">
            <a:avLst/>
          </a:prstGeom>
        </p:spPr>
      </p:pic>
      <p:sp>
        <p:nvSpPr>
          <p:cNvPr id="75" name="Shape 4711"/>
          <p:cNvSpPr/>
          <p:nvPr/>
        </p:nvSpPr>
        <p:spPr>
          <a:xfrm>
            <a:off x="8702669" y="5606321"/>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cxnSp>
        <p:nvCxnSpPr>
          <p:cNvPr id="76" name="Connecteur droit 75"/>
          <p:cNvCxnSpPr/>
          <p:nvPr/>
        </p:nvCxnSpPr>
        <p:spPr>
          <a:xfrm flipV="1">
            <a:off x="8255069" y="5903505"/>
            <a:ext cx="401955" cy="238125"/>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533911" y="6068195"/>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Finish</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79" name="Rectangle 78"/>
          <p:cNvSpPr/>
          <p:nvPr/>
        </p:nvSpPr>
        <p:spPr>
          <a:xfrm>
            <a:off x="7163823" y="33494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pointage</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0" name="Rectangle 79"/>
          <p:cNvSpPr/>
          <p:nvPr/>
        </p:nvSpPr>
        <p:spPr>
          <a:xfrm>
            <a:off x="3050636" y="6144344"/>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1" name="Shape 4606"/>
          <p:cNvSpPr/>
          <p:nvPr/>
        </p:nvSpPr>
        <p:spPr>
          <a:xfrm>
            <a:off x="6106376" y="5218217"/>
            <a:ext cx="1663019" cy="377405"/>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82" name="Rectangle 81"/>
          <p:cNvSpPr/>
          <p:nvPr/>
        </p:nvSpPr>
        <p:spPr>
          <a:xfrm>
            <a:off x="7612412" y="6417189"/>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Comité</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2" name="ZoneTexte 1"/>
          <p:cNvSpPr txBox="1"/>
          <p:nvPr/>
        </p:nvSpPr>
        <p:spPr>
          <a:xfrm>
            <a:off x="8657024" y="1363781"/>
            <a:ext cx="2833789" cy="2862322"/>
          </a:xfrm>
          <a:prstGeom prst="rect">
            <a:avLst/>
          </a:prstGeom>
          <a:noFill/>
        </p:spPr>
        <p:txBody>
          <a:bodyPr wrap="none" rtlCol="0">
            <a:spAutoFit/>
          </a:bodyPr>
          <a:lstStyle/>
          <a:p>
            <a:r>
              <a:rPr lang="fr-FR" dirty="0" smtClean="0"/>
              <a:t>3 bouées blanches</a:t>
            </a:r>
          </a:p>
          <a:p>
            <a:r>
              <a:rPr lang="fr-FR" dirty="0"/>
              <a:t> </a:t>
            </a:r>
            <a:r>
              <a:rPr lang="fr-FR" dirty="0" smtClean="0"/>
              <a:t>N° 1,2,3</a:t>
            </a:r>
          </a:p>
          <a:p>
            <a:endParaRPr lang="fr-FR" dirty="0" smtClean="0"/>
          </a:p>
          <a:p>
            <a:r>
              <a:rPr lang="fr-FR" dirty="0"/>
              <a:t>1</a:t>
            </a:r>
            <a:r>
              <a:rPr lang="fr-FR" dirty="0" smtClean="0"/>
              <a:t> bouée   Orange </a:t>
            </a:r>
          </a:p>
          <a:p>
            <a:r>
              <a:rPr lang="fr-FR" dirty="0" smtClean="0"/>
              <a:t>(Départ entre Comité et S</a:t>
            </a:r>
          </a:p>
          <a:p>
            <a:endParaRPr lang="fr-FR" dirty="0"/>
          </a:p>
          <a:p>
            <a:r>
              <a:rPr lang="fr-FR" dirty="0" smtClean="0"/>
              <a:t>1 buée Jaune (tube)</a:t>
            </a:r>
          </a:p>
          <a:p>
            <a:r>
              <a:rPr lang="fr-FR" dirty="0" smtClean="0"/>
              <a:t>(arrivée entre Comité et F </a:t>
            </a:r>
          </a:p>
          <a:p>
            <a:endParaRPr lang="fr-FR" dirty="0"/>
          </a:p>
          <a:p>
            <a:r>
              <a:rPr lang="fr-FR" dirty="0" smtClean="0"/>
              <a:t>Le viseur double les arrivées</a:t>
            </a:r>
            <a:endParaRPr lang="fr-FR" dirty="0"/>
          </a:p>
        </p:txBody>
      </p:sp>
      <p:sp>
        <p:nvSpPr>
          <p:cNvPr id="70" name="Shape 4575"/>
          <p:cNvSpPr/>
          <p:nvPr/>
        </p:nvSpPr>
        <p:spPr>
          <a:xfrm>
            <a:off x="6465515" y="4578176"/>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71" name="Shape 4575"/>
          <p:cNvSpPr/>
          <p:nvPr/>
        </p:nvSpPr>
        <p:spPr>
          <a:xfrm>
            <a:off x="2626819" y="2966095"/>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3" name="Shape 4575"/>
          <p:cNvSpPr/>
          <p:nvPr/>
        </p:nvSpPr>
        <p:spPr>
          <a:xfrm>
            <a:off x="8255069" y="1425711"/>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4" name="Shape 4571"/>
          <p:cNvSpPr/>
          <p:nvPr/>
        </p:nvSpPr>
        <p:spPr>
          <a:xfrm>
            <a:off x="8241001" y="2246885"/>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85" name="Rectangle 84"/>
          <p:cNvSpPr/>
          <p:nvPr/>
        </p:nvSpPr>
        <p:spPr>
          <a:xfrm>
            <a:off x="4403436" y="6387441"/>
            <a:ext cx="167413" cy="260943"/>
          </a:xfrm>
          <a:prstGeom prst="rect">
            <a:avLst/>
          </a:prstGeom>
          <a:ln>
            <a:noFill/>
          </a:ln>
        </p:spPr>
        <p:txBody>
          <a:bodyPr vert="horz" lIns="0" tIns="0" rIns="0" bIns="0" rtlCol="0">
            <a:noAutofit/>
          </a:bodyPr>
          <a:lstStyle/>
          <a:p>
            <a:pPr>
              <a:lnSpc>
                <a:spcPct val="107000"/>
              </a:lnSpc>
              <a:spcAft>
                <a:spcPts val="800"/>
              </a:spcAft>
            </a:pPr>
            <a:r>
              <a:rPr lang="fr-FR" sz="2800" dirty="0" smtClean="0">
                <a:solidFill>
                  <a:srgbClr val="FF0000"/>
                </a:solidFill>
                <a:effectLst/>
                <a:latin typeface="Calibri" panose="020F0502020204030204" pitchFamily="34" charset="0"/>
                <a:ea typeface="Calibri" panose="020F0502020204030204" pitchFamily="34" charset="0"/>
              </a:rPr>
              <a:t>S</a:t>
            </a:r>
            <a:endParaRPr lang="fr-FR" sz="2800" dirty="0">
              <a:solidFill>
                <a:srgbClr val="FF0000"/>
              </a:solidFill>
              <a:effectLst/>
              <a:latin typeface="Calibri" panose="020F0502020204030204" pitchFamily="34" charset="0"/>
              <a:ea typeface="Calibri" panose="020F0502020204030204" pitchFamily="34" charset="0"/>
            </a:endParaRPr>
          </a:p>
        </p:txBody>
      </p:sp>
      <p:sp>
        <p:nvSpPr>
          <p:cNvPr id="86" name="Shape 4711"/>
          <p:cNvSpPr/>
          <p:nvPr/>
        </p:nvSpPr>
        <p:spPr>
          <a:xfrm>
            <a:off x="8345201" y="3206023"/>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sp>
        <p:nvSpPr>
          <p:cNvPr id="87" name="Rectangle 86"/>
          <p:cNvSpPr/>
          <p:nvPr/>
        </p:nvSpPr>
        <p:spPr>
          <a:xfrm>
            <a:off x="8702669" y="5170084"/>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latin typeface="Arial" panose="020B0604020202020204" pitchFamily="34" charset="0"/>
                <a:ea typeface="Calibri" panose="020F0502020204030204" pitchFamily="34" charset="0"/>
              </a:rPr>
              <a:t>F</a:t>
            </a:r>
            <a:r>
              <a:rPr lang="en-US" sz="2000" b="1" dirty="0" smtClean="0">
                <a:solidFill>
                  <a:srgbClr val="FF0000"/>
                </a:solidFill>
                <a:latin typeface="Arial" panose="020B0604020202020204" pitchFamily="34" charset="0"/>
                <a:ea typeface="Calibri" panose="020F0502020204030204" pitchFamily="34" charset="0"/>
              </a:rPr>
              <a:t>’’</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88" name="Rectangle 87"/>
          <p:cNvSpPr/>
          <p:nvPr/>
        </p:nvSpPr>
        <p:spPr>
          <a:xfrm>
            <a:off x="9417604" y="561150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9" name="Rectangle 88"/>
          <p:cNvSpPr/>
          <p:nvPr/>
        </p:nvSpPr>
        <p:spPr>
          <a:xfrm>
            <a:off x="3331911" y="550292"/>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Vent </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90" name="ZoneTexte 89"/>
          <p:cNvSpPr txBox="1"/>
          <p:nvPr/>
        </p:nvSpPr>
        <p:spPr>
          <a:xfrm>
            <a:off x="374073" y="729034"/>
            <a:ext cx="1852174" cy="369332"/>
          </a:xfrm>
          <a:prstGeom prst="rect">
            <a:avLst/>
          </a:prstGeom>
          <a:noFill/>
        </p:spPr>
        <p:txBody>
          <a:bodyPr wrap="none" rtlCol="0">
            <a:spAutoFit/>
          </a:bodyPr>
          <a:lstStyle/>
          <a:p>
            <a:r>
              <a:rPr lang="fr-FR" dirty="0" smtClean="0"/>
              <a:t>Parcours SRSP  A1</a:t>
            </a:r>
            <a:endParaRPr lang="fr-FR" dirty="0"/>
          </a:p>
        </p:txBody>
      </p:sp>
      <p:sp>
        <p:nvSpPr>
          <p:cNvPr id="3" name="Rectangle 2"/>
          <p:cNvSpPr/>
          <p:nvPr/>
        </p:nvSpPr>
        <p:spPr>
          <a:xfrm>
            <a:off x="172815" y="1379743"/>
            <a:ext cx="2495555" cy="369332"/>
          </a:xfrm>
          <a:prstGeom prst="rect">
            <a:avLst/>
          </a:prstGeom>
        </p:spPr>
        <p:txBody>
          <a:bodyPr wrap="none">
            <a:spAutoFit/>
          </a:bodyPr>
          <a:lstStyle/>
          <a:p>
            <a:r>
              <a:rPr lang="fr-FR" dirty="0" smtClean="0"/>
              <a:t>Départ,1,2,3,1,3, Arrivée</a:t>
            </a:r>
            <a:endParaRPr lang="fr-FR" dirty="0"/>
          </a:p>
        </p:txBody>
      </p:sp>
    </p:spTree>
    <p:extLst>
      <p:ext uri="{BB962C8B-B14F-4D97-AF65-F5344CB8AC3E}">
        <p14:creationId xmlns:p14="http://schemas.microsoft.com/office/powerpoint/2010/main" val="260478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565"/>
          <p:cNvGrpSpPr/>
          <p:nvPr/>
        </p:nvGrpSpPr>
        <p:grpSpPr>
          <a:xfrm>
            <a:off x="2887106" y="519247"/>
            <a:ext cx="380750" cy="664976"/>
            <a:chOff x="0" y="0"/>
            <a:chExt cx="121920" cy="393065"/>
          </a:xfrm>
        </p:grpSpPr>
        <p:sp>
          <p:nvSpPr>
            <p:cNvPr id="5" name="Shape 4623"/>
            <p:cNvSpPr/>
            <p:nvPr/>
          </p:nvSpPr>
          <p:spPr>
            <a:xfrm>
              <a:off x="0" y="0"/>
              <a:ext cx="121920" cy="393065"/>
            </a:xfrm>
            <a:custGeom>
              <a:avLst/>
              <a:gdLst/>
              <a:ahLst/>
              <a:cxnLst/>
              <a:rect l="0" t="0" r="0" b="0"/>
              <a:pathLst>
                <a:path w="121920" h="393065">
                  <a:moveTo>
                    <a:pt x="30480" y="0"/>
                  </a:moveTo>
                  <a:lnTo>
                    <a:pt x="91440" y="0"/>
                  </a:lnTo>
                  <a:lnTo>
                    <a:pt x="91440" y="332105"/>
                  </a:lnTo>
                  <a:lnTo>
                    <a:pt x="121920" y="332105"/>
                  </a:lnTo>
                  <a:lnTo>
                    <a:pt x="60960" y="393065"/>
                  </a:lnTo>
                  <a:lnTo>
                    <a:pt x="0" y="332105"/>
                  </a:lnTo>
                  <a:lnTo>
                    <a:pt x="30480" y="332105"/>
                  </a:lnTo>
                  <a:lnTo>
                    <a:pt x="30480" y="0"/>
                  </a:lnTo>
                  <a:close/>
                </a:path>
              </a:pathLst>
            </a:custGeom>
            <a:ln w="0" cap="rnd">
              <a:round/>
            </a:ln>
          </p:spPr>
          <p:style>
            <a:lnRef idx="0">
              <a:srgbClr val="000000">
                <a:alpha val="0"/>
              </a:srgbClr>
            </a:lnRef>
            <a:fillRef idx="1">
              <a:srgbClr val="4F81BD"/>
            </a:fillRef>
            <a:effectRef idx="0">
              <a:scrgbClr r="0" g="0" b="0"/>
            </a:effectRef>
            <a:fontRef idx="none"/>
          </p:style>
          <p:txBody>
            <a:bodyPr/>
            <a:lstStyle/>
            <a:p>
              <a:endParaRPr lang="fr-FR" dirty="0"/>
            </a:p>
          </p:txBody>
        </p:sp>
        <p:sp>
          <p:nvSpPr>
            <p:cNvPr id="6" name="Shape 4624"/>
            <p:cNvSpPr/>
            <p:nvPr/>
          </p:nvSpPr>
          <p:spPr>
            <a:xfrm>
              <a:off x="0" y="0"/>
              <a:ext cx="121920" cy="393065"/>
            </a:xfrm>
            <a:custGeom>
              <a:avLst/>
              <a:gdLst/>
              <a:ahLst/>
              <a:cxnLst/>
              <a:rect l="0" t="0" r="0" b="0"/>
              <a:pathLst>
                <a:path w="121920" h="393065">
                  <a:moveTo>
                    <a:pt x="0" y="332105"/>
                  </a:moveTo>
                  <a:lnTo>
                    <a:pt x="30480" y="332105"/>
                  </a:lnTo>
                  <a:lnTo>
                    <a:pt x="30480" y="0"/>
                  </a:lnTo>
                  <a:lnTo>
                    <a:pt x="91440" y="0"/>
                  </a:lnTo>
                  <a:lnTo>
                    <a:pt x="91440" y="332105"/>
                  </a:lnTo>
                  <a:lnTo>
                    <a:pt x="121920" y="332105"/>
                  </a:lnTo>
                  <a:lnTo>
                    <a:pt x="60960" y="393065"/>
                  </a:lnTo>
                  <a:close/>
                </a:path>
              </a:pathLst>
            </a:custGeom>
            <a:ln w="25400" cap="rnd">
              <a:miter lim="101600"/>
            </a:ln>
          </p:spPr>
          <p:style>
            <a:lnRef idx="1">
              <a:srgbClr val="243F60"/>
            </a:lnRef>
            <a:fillRef idx="0">
              <a:srgbClr val="000000">
                <a:alpha val="0"/>
              </a:srgbClr>
            </a:fillRef>
            <a:effectRef idx="0">
              <a:scrgbClr r="0" g="0" b="0"/>
            </a:effectRef>
            <a:fontRef idx="none"/>
          </p:style>
          <p:txBody>
            <a:bodyPr/>
            <a:lstStyle/>
            <a:p>
              <a:endParaRPr lang="fr-FR" dirty="0"/>
            </a:p>
          </p:txBody>
        </p:sp>
      </p:grpSp>
      <p:pic>
        <p:nvPicPr>
          <p:cNvPr id="27" name="Picture 4569"/>
          <p:cNvPicPr/>
          <p:nvPr/>
        </p:nvPicPr>
        <p:blipFill>
          <a:blip r:embed="rId2"/>
          <a:stretch>
            <a:fillRect/>
          </a:stretch>
        </p:blipFill>
        <p:spPr>
          <a:xfrm>
            <a:off x="3738738" y="5923464"/>
            <a:ext cx="440028" cy="468062"/>
          </a:xfrm>
          <a:prstGeom prst="rect">
            <a:avLst/>
          </a:prstGeom>
        </p:spPr>
      </p:pic>
      <p:sp>
        <p:nvSpPr>
          <p:cNvPr id="28" name="Shape 4570"/>
          <p:cNvSpPr/>
          <p:nvPr/>
        </p:nvSpPr>
        <p:spPr>
          <a:xfrm>
            <a:off x="6444158" y="4579966"/>
            <a:ext cx="315043" cy="266668"/>
          </a:xfrm>
          <a:custGeom>
            <a:avLst/>
            <a:gdLst/>
            <a:ahLst/>
            <a:cxnLst/>
            <a:rect l="0" t="0" r="0" b="0"/>
            <a:pathLst>
              <a:path w="139573" h="145796">
                <a:moveTo>
                  <a:pt x="67691" y="0"/>
                </a:moveTo>
                <a:lnTo>
                  <a:pt x="72009" y="0"/>
                </a:lnTo>
                <a:lnTo>
                  <a:pt x="82169" y="1143"/>
                </a:lnTo>
                <a:lnTo>
                  <a:pt x="85979" y="2032"/>
                </a:lnTo>
                <a:lnTo>
                  <a:pt x="95504" y="5080"/>
                </a:lnTo>
                <a:lnTo>
                  <a:pt x="99060" y="6604"/>
                </a:lnTo>
                <a:lnTo>
                  <a:pt x="107696" y="11557"/>
                </a:lnTo>
                <a:lnTo>
                  <a:pt x="110744" y="13843"/>
                </a:lnTo>
                <a:lnTo>
                  <a:pt x="118237" y="20320"/>
                </a:lnTo>
                <a:lnTo>
                  <a:pt x="120777" y="22987"/>
                </a:lnTo>
                <a:lnTo>
                  <a:pt x="127000" y="30988"/>
                </a:lnTo>
                <a:lnTo>
                  <a:pt x="128905" y="34036"/>
                </a:lnTo>
                <a:lnTo>
                  <a:pt x="133604" y="43180"/>
                </a:lnTo>
                <a:lnTo>
                  <a:pt x="135001" y="46609"/>
                </a:lnTo>
                <a:lnTo>
                  <a:pt x="137922" y="56769"/>
                </a:lnTo>
                <a:lnTo>
                  <a:pt x="138557" y="60198"/>
                </a:lnTo>
                <a:lnTo>
                  <a:pt x="139573" y="70993"/>
                </a:lnTo>
                <a:lnTo>
                  <a:pt x="139573" y="74803"/>
                </a:lnTo>
                <a:lnTo>
                  <a:pt x="138557" y="85598"/>
                </a:lnTo>
                <a:lnTo>
                  <a:pt x="137922" y="89027"/>
                </a:lnTo>
                <a:lnTo>
                  <a:pt x="135001" y="99187"/>
                </a:lnTo>
                <a:lnTo>
                  <a:pt x="133604" y="102616"/>
                </a:lnTo>
                <a:lnTo>
                  <a:pt x="128905" y="111760"/>
                </a:lnTo>
                <a:lnTo>
                  <a:pt x="127000" y="114808"/>
                </a:lnTo>
                <a:lnTo>
                  <a:pt x="120777" y="122809"/>
                </a:lnTo>
                <a:lnTo>
                  <a:pt x="118237" y="125476"/>
                </a:lnTo>
                <a:lnTo>
                  <a:pt x="110744" y="131953"/>
                </a:lnTo>
                <a:lnTo>
                  <a:pt x="107696" y="134239"/>
                </a:lnTo>
                <a:lnTo>
                  <a:pt x="99060" y="139192"/>
                </a:lnTo>
                <a:lnTo>
                  <a:pt x="95504" y="140716"/>
                </a:lnTo>
                <a:lnTo>
                  <a:pt x="85979" y="143764"/>
                </a:lnTo>
                <a:lnTo>
                  <a:pt x="82169" y="144653"/>
                </a:lnTo>
                <a:lnTo>
                  <a:pt x="72009" y="145796"/>
                </a:lnTo>
                <a:lnTo>
                  <a:pt x="67691" y="145796"/>
                </a:lnTo>
                <a:lnTo>
                  <a:pt x="57404" y="144653"/>
                </a:lnTo>
                <a:lnTo>
                  <a:pt x="53594" y="143764"/>
                </a:lnTo>
                <a:lnTo>
                  <a:pt x="44069" y="140716"/>
                </a:lnTo>
                <a:lnTo>
                  <a:pt x="40513" y="139192"/>
                </a:lnTo>
                <a:lnTo>
                  <a:pt x="31877" y="134239"/>
                </a:lnTo>
                <a:lnTo>
                  <a:pt x="28829" y="131953"/>
                </a:lnTo>
                <a:lnTo>
                  <a:pt x="21336" y="125476"/>
                </a:lnTo>
                <a:lnTo>
                  <a:pt x="18796" y="122809"/>
                </a:lnTo>
                <a:lnTo>
                  <a:pt x="12573" y="114808"/>
                </a:lnTo>
                <a:lnTo>
                  <a:pt x="10668" y="111760"/>
                </a:lnTo>
                <a:lnTo>
                  <a:pt x="5969" y="102616"/>
                </a:lnTo>
                <a:lnTo>
                  <a:pt x="4572" y="99187"/>
                </a:lnTo>
                <a:lnTo>
                  <a:pt x="1651" y="89027"/>
                </a:lnTo>
                <a:lnTo>
                  <a:pt x="1016" y="85598"/>
                </a:lnTo>
                <a:lnTo>
                  <a:pt x="0" y="74803"/>
                </a:lnTo>
                <a:lnTo>
                  <a:pt x="0" y="70993"/>
                </a:lnTo>
                <a:lnTo>
                  <a:pt x="1016" y="60198"/>
                </a:lnTo>
                <a:lnTo>
                  <a:pt x="1651" y="56769"/>
                </a:lnTo>
                <a:lnTo>
                  <a:pt x="4572" y="46609"/>
                </a:lnTo>
                <a:lnTo>
                  <a:pt x="5969" y="43180"/>
                </a:lnTo>
                <a:lnTo>
                  <a:pt x="10668" y="34036"/>
                </a:lnTo>
                <a:lnTo>
                  <a:pt x="12573" y="30988"/>
                </a:lnTo>
                <a:lnTo>
                  <a:pt x="18796" y="22987"/>
                </a:lnTo>
                <a:lnTo>
                  <a:pt x="21336" y="20320"/>
                </a:lnTo>
                <a:lnTo>
                  <a:pt x="28829" y="13843"/>
                </a:lnTo>
                <a:lnTo>
                  <a:pt x="31877" y="11557"/>
                </a:lnTo>
                <a:lnTo>
                  <a:pt x="40513" y="6604"/>
                </a:lnTo>
                <a:lnTo>
                  <a:pt x="44069" y="5080"/>
                </a:lnTo>
                <a:lnTo>
                  <a:pt x="53594" y="2032"/>
                </a:lnTo>
                <a:lnTo>
                  <a:pt x="57404" y="1143"/>
                </a:lnTo>
                <a:lnTo>
                  <a:pt x="67691" y="0"/>
                </a:lnTo>
                <a:close/>
              </a:path>
            </a:pathLst>
          </a:custGeom>
          <a:ln w="0" cap="flat">
            <a:miter lim="127000"/>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29" name="Shape 4571"/>
          <p:cNvSpPr/>
          <p:nvPr/>
        </p:nvSpPr>
        <p:spPr>
          <a:xfrm>
            <a:off x="4340688" y="5998882"/>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1" name="Shape 4573"/>
          <p:cNvSpPr/>
          <p:nvPr/>
        </p:nvSpPr>
        <p:spPr>
          <a:xfrm>
            <a:off x="6249270" y="936933"/>
            <a:ext cx="315043" cy="267829"/>
          </a:xfrm>
          <a:custGeom>
            <a:avLst/>
            <a:gdLst/>
            <a:ahLst/>
            <a:cxnLst/>
            <a:rect l="0" t="0" r="0" b="0"/>
            <a:pathLst>
              <a:path w="139573" h="146431">
                <a:moveTo>
                  <a:pt x="67691" y="0"/>
                </a:moveTo>
                <a:lnTo>
                  <a:pt x="72009" y="0"/>
                </a:lnTo>
                <a:lnTo>
                  <a:pt x="82296" y="1143"/>
                </a:lnTo>
                <a:lnTo>
                  <a:pt x="86106" y="2032"/>
                </a:lnTo>
                <a:lnTo>
                  <a:pt x="95631" y="5207"/>
                </a:lnTo>
                <a:lnTo>
                  <a:pt x="99187" y="6731"/>
                </a:lnTo>
                <a:lnTo>
                  <a:pt x="107696" y="11684"/>
                </a:lnTo>
                <a:lnTo>
                  <a:pt x="110871" y="13970"/>
                </a:lnTo>
                <a:lnTo>
                  <a:pt x="118364" y="20574"/>
                </a:lnTo>
                <a:lnTo>
                  <a:pt x="120777" y="23114"/>
                </a:lnTo>
                <a:lnTo>
                  <a:pt x="127000" y="31115"/>
                </a:lnTo>
                <a:lnTo>
                  <a:pt x="128905" y="34163"/>
                </a:lnTo>
                <a:lnTo>
                  <a:pt x="133604" y="43434"/>
                </a:lnTo>
                <a:lnTo>
                  <a:pt x="134874" y="46736"/>
                </a:lnTo>
                <a:lnTo>
                  <a:pt x="137922" y="57023"/>
                </a:lnTo>
                <a:lnTo>
                  <a:pt x="138557" y="60452"/>
                </a:lnTo>
                <a:lnTo>
                  <a:pt x="139573" y="71374"/>
                </a:lnTo>
                <a:lnTo>
                  <a:pt x="139573" y="75057"/>
                </a:lnTo>
                <a:lnTo>
                  <a:pt x="138557" y="85979"/>
                </a:lnTo>
                <a:lnTo>
                  <a:pt x="137922" y="89408"/>
                </a:lnTo>
                <a:lnTo>
                  <a:pt x="134874" y="99695"/>
                </a:lnTo>
                <a:lnTo>
                  <a:pt x="133604" y="102997"/>
                </a:lnTo>
                <a:lnTo>
                  <a:pt x="128905" y="112268"/>
                </a:lnTo>
                <a:lnTo>
                  <a:pt x="127000" y="115316"/>
                </a:lnTo>
                <a:lnTo>
                  <a:pt x="120777" y="123317"/>
                </a:lnTo>
                <a:lnTo>
                  <a:pt x="118364" y="125857"/>
                </a:lnTo>
                <a:lnTo>
                  <a:pt x="110871" y="132461"/>
                </a:lnTo>
                <a:lnTo>
                  <a:pt x="107696" y="134874"/>
                </a:lnTo>
                <a:lnTo>
                  <a:pt x="99187" y="139700"/>
                </a:lnTo>
                <a:lnTo>
                  <a:pt x="95631" y="141224"/>
                </a:lnTo>
                <a:lnTo>
                  <a:pt x="86106" y="144399"/>
                </a:lnTo>
                <a:lnTo>
                  <a:pt x="82296" y="145288"/>
                </a:lnTo>
                <a:lnTo>
                  <a:pt x="72009" y="146431"/>
                </a:lnTo>
                <a:lnTo>
                  <a:pt x="67691" y="146431"/>
                </a:lnTo>
                <a:lnTo>
                  <a:pt x="57531" y="145288"/>
                </a:lnTo>
                <a:lnTo>
                  <a:pt x="53721" y="144399"/>
                </a:lnTo>
                <a:lnTo>
                  <a:pt x="44196" y="141224"/>
                </a:lnTo>
                <a:lnTo>
                  <a:pt x="40640" y="139700"/>
                </a:lnTo>
                <a:lnTo>
                  <a:pt x="31877" y="134874"/>
                </a:lnTo>
                <a:lnTo>
                  <a:pt x="28829" y="132461"/>
                </a:lnTo>
                <a:lnTo>
                  <a:pt x="21209" y="125857"/>
                </a:lnTo>
                <a:lnTo>
                  <a:pt x="18796" y="123317"/>
                </a:lnTo>
                <a:lnTo>
                  <a:pt x="12573" y="115316"/>
                </a:lnTo>
                <a:lnTo>
                  <a:pt x="10668" y="112268"/>
                </a:lnTo>
                <a:lnTo>
                  <a:pt x="6096" y="102997"/>
                </a:lnTo>
                <a:lnTo>
                  <a:pt x="4699" y="99695"/>
                </a:lnTo>
                <a:lnTo>
                  <a:pt x="1778" y="89408"/>
                </a:lnTo>
                <a:lnTo>
                  <a:pt x="1143" y="85979"/>
                </a:lnTo>
                <a:lnTo>
                  <a:pt x="0" y="75057"/>
                </a:lnTo>
                <a:lnTo>
                  <a:pt x="0" y="71374"/>
                </a:lnTo>
                <a:lnTo>
                  <a:pt x="1143" y="60452"/>
                </a:lnTo>
                <a:lnTo>
                  <a:pt x="1778" y="57023"/>
                </a:lnTo>
                <a:lnTo>
                  <a:pt x="4699" y="46736"/>
                </a:lnTo>
                <a:lnTo>
                  <a:pt x="6096" y="43434"/>
                </a:lnTo>
                <a:lnTo>
                  <a:pt x="10668" y="34163"/>
                </a:lnTo>
                <a:lnTo>
                  <a:pt x="12573" y="31115"/>
                </a:lnTo>
                <a:lnTo>
                  <a:pt x="18796" y="23114"/>
                </a:lnTo>
                <a:lnTo>
                  <a:pt x="21209" y="20574"/>
                </a:lnTo>
                <a:lnTo>
                  <a:pt x="28829" y="13970"/>
                </a:lnTo>
                <a:lnTo>
                  <a:pt x="31877" y="11684"/>
                </a:lnTo>
                <a:lnTo>
                  <a:pt x="40640" y="6731"/>
                </a:lnTo>
                <a:lnTo>
                  <a:pt x="44196" y="5207"/>
                </a:lnTo>
                <a:lnTo>
                  <a:pt x="53721" y="2032"/>
                </a:lnTo>
                <a:lnTo>
                  <a:pt x="57531" y="1143"/>
                </a:lnTo>
                <a:lnTo>
                  <a:pt x="67691" y="0"/>
                </a:lnTo>
                <a:close/>
              </a:path>
            </a:pathLst>
          </a:custGeom>
          <a:ln w="0" cap="rnd">
            <a:round/>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32" name="Shape 4574"/>
          <p:cNvSpPr/>
          <p:nvPr/>
        </p:nvSpPr>
        <p:spPr>
          <a:xfrm>
            <a:off x="6291983" y="934842"/>
            <a:ext cx="229330" cy="198607"/>
          </a:xfrm>
          <a:custGeom>
            <a:avLst/>
            <a:gdLst/>
            <a:ahLst/>
            <a:cxnLst/>
            <a:rect l="0" t="0" r="0" b="0"/>
            <a:pathLst>
              <a:path w="101600" h="108585">
                <a:moveTo>
                  <a:pt x="50800" y="0"/>
                </a:moveTo>
                <a:cubicBezTo>
                  <a:pt x="78867" y="0"/>
                  <a:pt x="101600" y="24257"/>
                  <a:pt x="101600" y="54229"/>
                </a:cubicBezTo>
                <a:cubicBezTo>
                  <a:pt x="101600" y="84328"/>
                  <a:pt x="78867" y="108585"/>
                  <a:pt x="50800" y="108585"/>
                </a:cubicBezTo>
                <a:cubicBezTo>
                  <a:pt x="22733" y="108585"/>
                  <a:pt x="0" y="84328"/>
                  <a:pt x="0" y="54229"/>
                </a:cubicBezTo>
                <a:cubicBezTo>
                  <a:pt x="0" y="24257"/>
                  <a:pt x="22733" y="0"/>
                  <a:pt x="50800" y="0"/>
                </a:cubicBez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3" name="Shape 4575"/>
          <p:cNvSpPr/>
          <p:nvPr/>
        </p:nvSpPr>
        <p:spPr>
          <a:xfrm>
            <a:off x="6291983" y="934842"/>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38" name="Rectangle 37"/>
          <p:cNvSpPr/>
          <p:nvPr/>
        </p:nvSpPr>
        <p:spPr>
          <a:xfrm>
            <a:off x="5807236"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0" name="Rectangle 39"/>
          <p:cNvSpPr/>
          <p:nvPr/>
        </p:nvSpPr>
        <p:spPr>
          <a:xfrm>
            <a:off x="5982673"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1" name="Rectangle 40"/>
          <p:cNvSpPr/>
          <p:nvPr/>
        </p:nvSpPr>
        <p:spPr>
          <a:xfrm>
            <a:off x="5700597" y="4558274"/>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2" name="Rectangle 41"/>
          <p:cNvSpPr/>
          <p:nvPr/>
        </p:nvSpPr>
        <p:spPr>
          <a:xfrm>
            <a:off x="6344729" y="1350588"/>
            <a:ext cx="156471"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effectLst/>
                <a:latin typeface="Arial" panose="020B0604020202020204" pitchFamily="34" charset="0"/>
                <a:ea typeface="Arial" panose="020B0604020202020204" pitchFamily="34" charset="0"/>
              </a:rPr>
              <a:t>1</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43" name="Rectangle 42"/>
          <p:cNvSpPr/>
          <p:nvPr/>
        </p:nvSpPr>
        <p:spPr>
          <a:xfrm>
            <a:off x="6461687" y="1316517"/>
            <a:ext cx="85784" cy="307801"/>
          </a:xfrm>
          <a:prstGeom prst="rect">
            <a:avLst/>
          </a:prstGeom>
          <a:ln>
            <a:noFill/>
          </a:ln>
        </p:spPr>
        <p:txBody>
          <a:bodyPr vert="horz" lIns="0" tIns="0" rIns="0" bIns="0" rtlCol="0">
            <a:noAutofit/>
          </a:bodyPr>
          <a:lstStyle/>
          <a:p>
            <a:pPr>
              <a:lnSpc>
                <a:spcPct val="107000"/>
              </a:lnSpc>
              <a:spcAft>
                <a:spcPts val="800"/>
              </a:spcAft>
            </a:pPr>
            <a:r>
              <a:rPr lang="fr-FR" sz="9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4" name="Shape 4591"/>
          <p:cNvSpPr/>
          <p:nvPr/>
        </p:nvSpPr>
        <p:spPr>
          <a:xfrm>
            <a:off x="6098772" y="646107"/>
            <a:ext cx="785170" cy="421837"/>
          </a:xfrm>
          <a:custGeom>
            <a:avLst/>
            <a:gdLst/>
            <a:ahLst/>
            <a:cxnLst/>
            <a:rect l="0" t="0" r="0" b="0"/>
            <a:pathLst>
              <a:path w="347853" h="230632">
                <a:moveTo>
                  <a:pt x="0" y="50292"/>
                </a:moveTo>
                <a:cubicBezTo>
                  <a:pt x="67310" y="5334"/>
                  <a:pt x="154305" y="0"/>
                  <a:pt x="226822" y="36449"/>
                </a:cubicBezTo>
                <a:cubicBezTo>
                  <a:pt x="301117" y="73787"/>
                  <a:pt x="347853" y="148717"/>
                  <a:pt x="347853" y="230632"/>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45" name="Rectangle 44"/>
          <p:cNvSpPr/>
          <p:nvPr/>
        </p:nvSpPr>
        <p:spPr>
          <a:xfrm>
            <a:off x="6096192" y="922717"/>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6" name="Shape 4599"/>
          <p:cNvSpPr/>
          <p:nvPr/>
        </p:nvSpPr>
        <p:spPr>
          <a:xfrm>
            <a:off x="3738738" y="922718"/>
            <a:ext cx="1911120" cy="901443"/>
          </a:xfrm>
          <a:custGeom>
            <a:avLst/>
            <a:gdLst/>
            <a:ahLst/>
            <a:cxnLst/>
            <a:rect l="0" t="0" r="0" b="0"/>
            <a:pathLst>
              <a:path w="795909" h="573024">
                <a:moveTo>
                  <a:pt x="784987" y="2032"/>
                </a:moveTo>
                <a:cubicBezTo>
                  <a:pt x="787781" y="0"/>
                  <a:pt x="791845" y="635"/>
                  <a:pt x="793877" y="3556"/>
                </a:cubicBezTo>
                <a:cubicBezTo>
                  <a:pt x="795909" y="6350"/>
                  <a:pt x="795274" y="10414"/>
                  <a:pt x="792353" y="12446"/>
                </a:cubicBezTo>
                <a:lnTo>
                  <a:pt x="65595" y="533723"/>
                </a:lnTo>
                <a:lnTo>
                  <a:pt x="84074" y="559562"/>
                </a:lnTo>
                <a:lnTo>
                  <a:pt x="0" y="573024"/>
                </a:lnTo>
                <a:lnTo>
                  <a:pt x="39751" y="497586"/>
                </a:lnTo>
                <a:lnTo>
                  <a:pt x="58234" y="523431"/>
                </a:lnTo>
                <a:lnTo>
                  <a:pt x="784987" y="2032"/>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47" name="Rectangle 46"/>
          <p:cNvSpPr/>
          <p:nvPr/>
        </p:nvSpPr>
        <p:spPr>
          <a:xfrm>
            <a:off x="5535479"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8" name="Shape 4606"/>
          <p:cNvSpPr/>
          <p:nvPr/>
        </p:nvSpPr>
        <p:spPr>
          <a:xfrm>
            <a:off x="4118503" y="4368771"/>
            <a:ext cx="1350756" cy="616031"/>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49" name="Shape 4607"/>
          <p:cNvSpPr/>
          <p:nvPr/>
        </p:nvSpPr>
        <p:spPr>
          <a:xfrm>
            <a:off x="7189238" y="3645656"/>
            <a:ext cx="171998" cy="1097566"/>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0" name="Shape 4609"/>
          <p:cNvSpPr/>
          <p:nvPr/>
        </p:nvSpPr>
        <p:spPr>
          <a:xfrm>
            <a:off x="5880048" y="729034"/>
            <a:ext cx="260003" cy="205111"/>
          </a:xfrm>
          <a:custGeom>
            <a:avLst/>
            <a:gdLst/>
            <a:ahLst/>
            <a:cxnLst/>
            <a:rect l="0" t="0" r="0" b="0"/>
            <a:pathLst>
              <a:path w="115189" h="112141">
                <a:moveTo>
                  <a:pt x="105029" y="1651"/>
                </a:moveTo>
                <a:cubicBezTo>
                  <a:pt x="108204" y="0"/>
                  <a:pt x="112014" y="1270"/>
                  <a:pt x="113538" y="4445"/>
                </a:cubicBezTo>
                <a:cubicBezTo>
                  <a:pt x="115189" y="7620"/>
                  <a:pt x="113919" y="11430"/>
                  <a:pt x="110744" y="12954"/>
                </a:cubicBezTo>
                <a:lnTo>
                  <a:pt x="94107" y="21336"/>
                </a:lnTo>
                <a:lnTo>
                  <a:pt x="78105" y="30988"/>
                </a:lnTo>
                <a:lnTo>
                  <a:pt x="63373" y="42164"/>
                </a:lnTo>
                <a:lnTo>
                  <a:pt x="49806" y="54170"/>
                </a:lnTo>
                <a:lnTo>
                  <a:pt x="75438" y="72644"/>
                </a:lnTo>
                <a:lnTo>
                  <a:pt x="0" y="112141"/>
                </a:lnTo>
                <a:lnTo>
                  <a:pt x="13589" y="28067"/>
                </a:lnTo>
                <a:lnTo>
                  <a:pt x="39478" y="46726"/>
                </a:lnTo>
                <a:lnTo>
                  <a:pt x="39751" y="46355"/>
                </a:lnTo>
                <a:cubicBezTo>
                  <a:pt x="40005" y="45974"/>
                  <a:pt x="40259" y="45593"/>
                  <a:pt x="40640" y="45339"/>
                </a:cubicBezTo>
                <a:lnTo>
                  <a:pt x="54864" y="32639"/>
                </a:lnTo>
                <a:lnTo>
                  <a:pt x="70485" y="20828"/>
                </a:lnTo>
                <a:lnTo>
                  <a:pt x="87376" y="10414"/>
                </a:lnTo>
                <a:lnTo>
                  <a:pt x="105029" y="1651"/>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1" name="Rectangle 50"/>
          <p:cNvSpPr/>
          <p:nvPr/>
        </p:nvSpPr>
        <p:spPr>
          <a:xfrm>
            <a:off x="5944834" y="973248"/>
            <a:ext cx="105228" cy="37757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2" name="Rectangle 51"/>
          <p:cNvSpPr/>
          <p:nvPr/>
        </p:nvSpPr>
        <p:spPr>
          <a:xfrm>
            <a:off x="6023953" y="95337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3" name="Shape 4612"/>
          <p:cNvSpPr/>
          <p:nvPr/>
        </p:nvSpPr>
        <p:spPr>
          <a:xfrm>
            <a:off x="6134297" y="3284950"/>
            <a:ext cx="205256" cy="1112027"/>
          </a:xfrm>
          <a:custGeom>
            <a:avLst/>
            <a:gdLst/>
            <a:ahLst/>
            <a:cxnLst/>
            <a:rect l="0" t="0" r="0" b="0"/>
            <a:pathLst>
              <a:path w="76200" h="596900">
                <a:moveTo>
                  <a:pt x="38100" y="0"/>
                </a:moveTo>
                <a:cubicBezTo>
                  <a:pt x="41656" y="0"/>
                  <a:pt x="44450" y="2794"/>
                  <a:pt x="44450" y="6350"/>
                </a:cubicBezTo>
                <a:lnTo>
                  <a:pt x="44450" y="520700"/>
                </a:lnTo>
                <a:lnTo>
                  <a:pt x="76200" y="520700"/>
                </a:lnTo>
                <a:lnTo>
                  <a:pt x="38100" y="596900"/>
                </a:lnTo>
                <a:lnTo>
                  <a:pt x="0" y="520700"/>
                </a:lnTo>
                <a:lnTo>
                  <a:pt x="31750" y="520700"/>
                </a:lnTo>
                <a:lnTo>
                  <a:pt x="31750" y="6350"/>
                </a:lnTo>
                <a:cubicBezTo>
                  <a:pt x="31750" y="2794"/>
                  <a:pt x="34544" y="0"/>
                  <a:pt x="38100" y="0"/>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5" name="Rectangle 54"/>
          <p:cNvSpPr/>
          <p:nvPr/>
        </p:nvSpPr>
        <p:spPr>
          <a:xfrm>
            <a:off x="6109681" y="59234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56" name="Rectangle 55"/>
          <p:cNvSpPr/>
          <p:nvPr/>
        </p:nvSpPr>
        <p:spPr>
          <a:xfrm>
            <a:off x="6434168" y="5776862"/>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57" name="Picture 4619"/>
          <p:cNvPicPr/>
          <p:nvPr/>
        </p:nvPicPr>
        <p:blipFill>
          <a:blip r:embed="rId2"/>
          <a:stretch>
            <a:fillRect/>
          </a:stretch>
        </p:blipFill>
        <p:spPr>
          <a:xfrm>
            <a:off x="6570046" y="139252"/>
            <a:ext cx="440028" cy="468062"/>
          </a:xfrm>
          <a:prstGeom prst="rect">
            <a:avLst/>
          </a:prstGeom>
        </p:spPr>
      </p:pic>
      <p:pic>
        <p:nvPicPr>
          <p:cNvPr id="58" name="Picture 4621"/>
          <p:cNvPicPr/>
          <p:nvPr/>
        </p:nvPicPr>
        <p:blipFill>
          <a:blip r:embed="rId2"/>
          <a:stretch>
            <a:fillRect/>
          </a:stretch>
        </p:blipFill>
        <p:spPr>
          <a:xfrm>
            <a:off x="7769396" y="5904666"/>
            <a:ext cx="440028" cy="466901"/>
          </a:xfrm>
          <a:prstGeom prst="rect">
            <a:avLst/>
          </a:prstGeom>
        </p:spPr>
      </p:pic>
      <p:sp>
        <p:nvSpPr>
          <p:cNvPr id="59" name="Shape 4622"/>
          <p:cNvSpPr/>
          <p:nvPr/>
        </p:nvSpPr>
        <p:spPr>
          <a:xfrm>
            <a:off x="4561023" y="6187263"/>
            <a:ext cx="3420900" cy="45719"/>
          </a:xfrm>
          <a:custGeom>
            <a:avLst/>
            <a:gdLst/>
            <a:ahLst/>
            <a:cxnLst/>
            <a:rect l="0" t="0" r="0" b="0"/>
            <a:pathLst>
              <a:path w="1400175">
                <a:moveTo>
                  <a:pt x="0" y="0"/>
                </a:moveTo>
                <a:lnTo>
                  <a:pt x="1400175" y="0"/>
                </a:ln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0" name="Shape 4627"/>
          <p:cNvSpPr/>
          <p:nvPr/>
        </p:nvSpPr>
        <p:spPr>
          <a:xfrm>
            <a:off x="7208623" y="5119861"/>
            <a:ext cx="157884" cy="735038"/>
          </a:xfrm>
          <a:custGeom>
            <a:avLst/>
            <a:gdLst/>
            <a:ahLst/>
            <a:cxnLst/>
            <a:rect l="0" t="0" r="0" b="0"/>
            <a:pathLst>
              <a:path w="76200" h="410845">
                <a:moveTo>
                  <a:pt x="38100" y="0"/>
                </a:moveTo>
                <a:lnTo>
                  <a:pt x="76200" y="76200"/>
                </a:lnTo>
                <a:lnTo>
                  <a:pt x="44450" y="76200"/>
                </a:lnTo>
                <a:lnTo>
                  <a:pt x="44450" y="404495"/>
                </a:lnTo>
                <a:cubicBezTo>
                  <a:pt x="44450" y="408051"/>
                  <a:pt x="41656" y="410845"/>
                  <a:pt x="38100" y="410845"/>
                </a:cubicBezTo>
                <a:cubicBezTo>
                  <a:pt x="34544" y="410845"/>
                  <a:pt x="31750" y="408051"/>
                  <a:pt x="31750" y="404495"/>
                </a:cubicBezTo>
                <a:lnTo>
                  <a:pt x="31750" y="76200"/>
                </a:lnTo>
                <a:lnTo>
                  <a:pt x="0" y="76200"/>
                </a:lnTo>
                <a:lnTo>
                  <a:pt x="38100" y="0"/>
                </a:ln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1" name="Shape 4628"/>
          <p:cNvSpPr/>
          <p:nvPr/>
        </p:nvSpPr>
        <p:spPr>
          <a:xfrm>
            <a:off x="6106376" y="1824161"/>
            <a:ext cx="171998" cy="940771"/>
          </a:xfrm>
          <a:custGeom>
            <a:avLst/>
            <a:gdLst/>
            <a:ahLst/>
            <a:cxnLst/>
            <a:rect l="0" t="0" r="0" b="0"/>
            <a:pathLst>
              <a:path w="76200" h="514350">
                <a:moveTo>
                  <a:pt x="38100" y="0"/>
                </a:moveTo>
                <a:cubicBezTo>
                  <a:pt x="41656" y="0"/>
                  <a:pt x="44450" y="2794"/>
                  <a:pt x="44450" y="6350"/>
                </a:cubicBezTo>
                <a:lnTo>
                  <a:pt x="44450" y="438150"/>
                </a:lnTo>
                <a:lnTo>
                  <a:pt x="76200" y="438150"/>
                </a:lnTo>
                <a:lnTo>
                  <a:pt x="38100" y="514350"/>
                </a:lnTo>
                <a:lnTo>
                  <a:pt x="0" y="438150"/>
                </a:lnTo>
                <a:lnTo>
                  <a:pt x="31750" y="438150"/>
                </a:lnTo>
                <a:lnTo>
                  <a:pt x="31750" y="6350"/>
                </a:lnTo>
                <a:cubicBezTo>
                  <a:pt x="31750" y="2794"/>
                  <a:pt x="34544" y="0"/>
                  <a:pt x="38100" y="0"/>
                </a:cubicBez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2" name="Shape 4629"/>
          <p:cNvSpPr/>
          <p:nvPr/>
        </p:nvSpPr>
        <p:spPr>
          <a:xfrm>
            <a:off x="6072445" y="4958921"/>
            <a:ext cx="958888" cy="380490"/>
          </a:xfrm>
          <a:custGeom>
            <a:avLst/>
            <a:gdLst/>
            <a:ahLst/>
            <a:cxnLst/>
            <a:rect l="0" t="0" r="0" b="0"/>
            <a:pathLst>
              <a:path w="424815" h="208026">
                <a:moveTo>
                  <a:pt x="424815" y="41402"/>
                </a:moveTo>
                <a:cubicBezTo>
                  <a:pt x="394462" y="142621"/>
                  <a:pt x="298323" y="208026"/>
                  <a:pt x="195072" y="197485"/>
                </a:cubicBezTo>
                <a:cubicBezTo>
                  <a:pt x="92456" y="187198"/>
                  <a:pt x="10922" y="104648"/>
                  <a:pt x="0"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3" name="Rectangle 62"/>
          <p:cNvSpPr/>
          <p:nvPr/>
        </p:nvSpPr>
        <p:spPr>
          <a:xfrm>
            <a:off x="6406648" y="4527968"/>
            <a:ext cx="105228" cy="377570"/>
          </a:xfrm>
          <a:prstGeom prst="rect">
            <a:avLst/>
          </a:prstGeom>
          <a:ln>
            <a:noFill/>
          </a:ln>
        </p:spPr>
        <p:txBody>
          <a:bodyPr vert="horz" lIns="0" tIns="0" rIns="0" bIns="0" rtlCol="0">
            <a:noAutofit/>
          </a:bodyPr>
          <a:lstStyle/>
          <a:p>
            <a:pPr>
              <a:lnSpc>
                <a:spcPct val="107000"/>
              </a:lnSpc>
              <a:spcAft>
                <a:spcPts val="800"/>
              </a:spcAft>
            </a:pPr>
            <a:r>
              <a:rPr lang="fr-FR" sz="1100"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4" name="Rectangle 63"/>
          <p:cNvSpPr/>
          <p:nvPr/>
        </p:nvSpPr>
        <p:spPr>
          <a:xfrm>
            <a:off x="6485767"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7" name="Rectangle 66"/>
          <p:cNvSpPr/>
          <p:nvPr/>
        </p:nvSpPr>
        <p:spPr>
          <a:xfrm>
            <a:off x="6883942" y="4574400"/>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8" name="Rectangle 67"/>
          <p:cNvSpPr/>
          <p:nvPr/>
        </p:nvSpPr>
        <p:spPr>
          <a:xfrm>
            <a:off x="6778163" y="4555486"/>
            <a:ext cx="360622"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grpSp>
        <p:nvGrpSpPr>
          <p:cNvPr id="11" name="Group 65564"/>
          <p:cNvGrpSpPr/>
          <p:nvPr/>
        </p:nvGrpSpPr>
        <p:grpSpPr>
          <a:xfrm>
            <a:off x="2267551" y="2059685"/>
            <a:ext cx="1239110" cy="1942689"/>
            <a:chOff x="0" y="0"/>
            <a:chExt cx="513207" cy="826389"/>
          </a:xfrm>
        </p:grpSpPr>
        <p:sp>
          <p:nvSpPr>
            <p:cNvPr id="14" name="Shape 4576"/>
            <p:cNvSpPr/>
            <p:nvPr/>
          </p:nvSpPr>
          <p:spPr>
            <a:xfrm>
              <a:off x="120269" y="375412"/>
              <a:ext cx="138938" cy="145796"/>
            </a:xfrm>
            <a:custGeom>
              <a:avLst/>
              <a:gdLst/>
              <a:ahLst/>
              <a:cxnLst/>
              <a:rect l="0" t="0" r="0" b="0"/>
              <a:pathLst>
                <a:path w="138938" h="145796">
                  <a:moveTo>
                    <a:pt x="67310" y="0"/>
                  </a:moveTo>
                  <a:lnTo>
                    <a:pt x="71628" y="0"/>
                  </a:lnTo>
                  <a:lnTo>
                    <a:pt x="81788" y="1143"/>
                  </a:lnTo>
                  <a:lnTo>
                    <a:pt x="85725" y="2032"/>
                  </a:lnTo>
                  <a:lnTo>
                    <a:pt x="95123" y="5080"/>
                  </a:lnTo>
                  <a:lnTo>
                    <a:pt x="98679" y="6604"/>
                  </a:lnTo>
                  <a:lnTo>
                    <a:pt x="107188" y="11557"/>
                  </a:lnTo>
                  <a:lnTo>
                    <a:pt x="110236" y="13843"/>
                  </a:lnTo>
                  <a:lnTo>
                    <a:pt x="117729" y="20320"/>
                  </a:lnTo>
                  <a:lnTo>
                    <a:pt x="120269" y="22987"/>
                  </a:lnTo>
                  <a:lnTo>
                    <a:pt x="126492" y="30988"/>
                  </a:lnTo>
                  <a:lnTo>
                    <a:pt x="128397" y="34163"/>
                  </a:lnTo>
                  <a:lnTo>
                    <a:pt x="132969" y="43307"/>
                  </a:lnTo>
                  <a:lnTo>
                    <a:pt x="134239" y="46609"/>
                  </a:lnTo>
                  <a:lnTo>
                    <a:pt x="137287" y="56769"/>
                  </a:lnTo>
                  <a:lnTo>
                    <a:pt x="137922" y="60198"/>
                  </a:lnTo>
                  <a:lnTo>
                    <a:pt x="138938" y="70993"/>
                  </a:lnTo>
                  <a:lnTo>
                    <a:pt x="138938" y="74803"/>
                  </a:lnTo>
                  <a:lnTo>
                    <a:pt x="137922" y="85598"/>
                  </a:lnTo>
                  <a:lnTo>
                    <a:pt x="137287" y="89027"/>
                  </a:lnTo>
                  <a:lnTo>
                    <a:pt x="134239" y="99187"/>
                  </a:lnTo>
                  <a:lnTo>
                    <a:pt x="132969" y="102489"/>
                  </a:lnTo>
                  <a:lnTo>
                    <a:pt x="128397" y="111633"/>
                  </a:lnTo>
                  <a:lnTo>
                    <a:pt x="126492" y="114808"/>
                  </a:lnTo>
                  <a:lnTo>
                    <a:pt x="120269" y="122809"/>
                  </a:lnTo>
                  <a:lnTo>
                    <a:pt x="117729" y="125476"/>
                  </a:lnTo>
                  <a:lnTo>
                    <a:pt x="110236" y="131953"/>
                  </a:lnTo>
                  <a:lnTo>
                    <a:pt x="107188" y="134239"/>
                  </a:lnTo>
                  <a:lnTo>
                    <a:pt x="98679" y="139192"/>
                  </a:lnTo>
                  <a:lnTo>
                    <a:pt x="95123" y="140716"/>
                  </a:lnTo>
                  <a:lnTo>
                    <a:pt x="85725" y="143891"/>
                  </a:lnTo>
                  <a:lnTo>
                    <a:pt x="81788" y="144653"/>
                  </a:lnTo>
                  <a:lnTo>
                    <a:pt x="71628" y="145796"/>
                  </a:lnTo>
                  <a:lnTo>
                    <a:pt x="67310" y="145796"/>
                  </a:lnTo>
                  <a:lnTo>
                    <a:pt x="57150" y="144653"/>
                  </a:lnTo>
                  <a:lnTo>
                    <a:pt x="53213" y="143891"/>
                  </a:lnTo>
                  <a:lnTo>
                    <a:pt x="43815" y="140716"/>
                  </a:lnTo>
                  <a:lnTo>
                    <a:pt x="40259" y="139192"/>
                  </a:lnTo>
                  <a:lnTo>
                    <a:pt x="31750" y="134239"/>
                  </a:lnTo>
                  <a:lnTo>
                    <a:pt x="28702" y="131953"/>
                  </a:lnTo>
                  <a:lnTo>
                    <a:pt x="21209" y="125476"/>
                  </a:lnTo>
                  <a:lnTo>
                    <a:pt x="18669" y="122809"/>
                  </a:lnTo>
                  <a:lnTo>
                    <a:pt x="12446" y="114808"/>
                  </a:lnTo>
                  <a:lnTo>
                    <a:pt x="10541" y="111633"/>
                  </a:lnTo>
                  <a:lnTo>
                    <a:pt x="5969" y="102489"/>
                  </a:lnTo>
                  <a:lnTo>
                    <a:pt x="4699" y="99187"/>
                  </a:lnTo>
                  <a:lnTo>
                    <a:pt x="1651" y="89027"/>
                  </a:lnTo>
                  <a:lnTo>
                    <a:pt x="1016" y="85598"/>
                  </a:lnTo>
                  <a:lnTo>
                    <a:pt x="0" y="74803"/>
                  </a:lnTo>
                  <a:lnTo>
                    <a:pt x="0" y="70993"/>
                  </a:lnTo>
                  <a:lnTo>
                    <a:pt x="1016" y="60198"/>
                  </a:lnTo>
                  <a:lnTo>
                    <a:pt x="1651" y="56769"/>
                  </a:lnTo>
                  <a:lnTo>
                    <a:pt x="4699" y="46609"/>
                  </a:lnTo>
                  <a:lnTo>
                    <a:pt x="5969" y="43307"/>
                  </a:lnTo>
                  <a:lnTo>
                    <a:pt x="10541" y="34163"/>
                  </a:lnTo>
                  <a:lnTo>
                    <a:pt x="12446" y="30988"/>
                  </a:lnTo>
                  <a:lnTo>
                    <a:pt x="18669" y="22987"/>
                  </a:lnTo>
                  <a:lnTo>
                    <a:pt x="21209" y="20320"/>
                  </a:lnTo>
                  <a:lnTo>
                    <a:pt x="28702" y="13843"/>
                  </a:lnTo>
                  <a:lnTo>
                    <a:pt x="31750" y="11557"/>
                  </a:lnTo>
                  <a:lnTo>
                    <a:pt x="40259" y="6604"/>
                  </a:lnTo>
                  <a:lnTo>
                    <a:pt x="43815" y="5080"/>
                  </a:lnTo>
                  <a:lnTo>
                    <a:pt x="53213" y="2032"/>
                  </a:lnTo>
                  <a:lnTo>
                    <a:pt x="57150" y="1143"/>
                  </a:lnTo>
                  <a:lnTo>
                    <a:pt x="67310" y="0"/>
                  </a:lnTo>
                  <a:close/>
                </a:path>
              </a:pathLst>
            </a:custGeom>
            <a:ln w="0" cap="rnd">
              <a:round/>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15" name="Shape 4577"/>
            <p:cNvSpPr/>
            <p:nvPr/>
          </p:nvSpPr>
          <p:spPr>
            <a:xfrm>
              <a:off x="139192" y="374269"/>
              <a:ext cx="100965" cy="107950"/>
            </a:xfrm>
            <a:custGeom>
              <a:avLst/>
              <a:gdLst/>
              <a:ahLst/>
              <a:cxnLst/>
              <a:rect l="0" t="0" r="0" b="0"/>
              <a:pathLst>
                <a:path w="100965" h="107950">
                  <a:moveTo>
                    <a:pt x="50419" y="0"/>
                  </a:moveTo>
                  <a:cubicBezTo>
                    <a:pt x="78359" y="0"/>
                    <a:pt x="100965" y="24130"/>
                    <a:pt x="100965" y="53975"/>
                  </a:cubicBezTo>
                  <a:cubicBezTo>
                    <a:pt x="100965" y="83820"/>
                    <a:pt x="78359" y="107950"/>
                    <a:pt x="50419" y="107950"/>
                  </a:cubicBezTo>
                  <a:cubicBezTo>
                    <a:pt x="22606" y="107950"/>
                    <a:pt x="0" y="83820"/>
                    <a:pt x="0" y="53975"/>
                  </a:cubicBezTo>
                  <a:cubicBezTo>
                    <a:pt x="0" y="24130"/>
                    <a:pt x="22606" y="0"/>
                    <a:pt x="50419" y="0"/>
                  </a:cubicBez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16" name="Shape 4578"/>
            <p:cNvSpPr/>
            <p:nvPr/>
          </p:nvSpPr>
          <p:spPr>
            <a:xfrm>
              <a:off x="139192" y="374269"/>
              <a:ext cx="100965" cy="107950"/>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ln w="381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17" name="Rectangle 16"/>
            <p:cNvSpPr/>
            <p:nvPr/>
          </p:nvSpPr>
          <p:spPr>
            <a:xfrm>
              <a:off x="325882" y="362938"/>
              <a:ext cx="69321" cy="142666"/>
            </a:xfrm>
            <a:prstGeom prst="rect">
              <a:avLst/>
            </a:prstGeom>
            <a:ln>
              <a:noFill/>
            </a:ln>
          </p:spPr>
          <p:txBody>
            <a:bodyPr vert="horz" lIns="0" tIns="0" rIns="0" bIns="0" rtlCol="0">
              <a:noAutofit/>
            </a:bodyPr>
            <a:lstStyle/>
            <a:p>
              <a:pPr>
                <a:lnSpc>
                  <a:spcPct val="107000"/>
                </a:lnSpc>
                <a:spcAft>
                  <a:spcPts val="800"/>
                </a:spcAft>
              </a:pPr>
              <a:r>
                <a:rPr lang="en-US" b="1" dirty="0">
                  <a:solidFill>
                    <a:srgbClr val="FF0000"/>
                  </a:solidFill>
                  <a:effectLst/>
                  <a:latin typeface="Arial" panose="020B0604020202020204" pitchFamily="34" charset="0"/>
                  <a:ea typeface="Arial" panose="020B0604020202020204" pitchFamily="34" charset="0"/>
                </a:rPr>
                <a:t>2</a:t>
              </a:r>
              <a:endParaRPr lang="fr-FR" sz="2800" dirty="0">
                <a:solidFill>
                  <a:srgbClr val="FF0000"/>
                </a:solidFill>
                <a:effectLst/>
                <a:latin typeface="Calibri" panose="020F0502020204030204" pitchFamily="34" charset="0"/>
                <a:ea typeface="Calibri" panose="020F0502020204030204" pitchFamily="34" charset="0"/>
              </a:endParaRPr>
            </a:p>
          </p:txBody>
        </p:sp>
        <p:sp>
          <p:nvSpPr>
            <p:cNvPr id="18" name="Rectangle 17"/>
            <p:cNvSpPr/>
            <p:nvPr/>
          </p:nvSpPr>
          <p:spPr>
            <a:xfrm>
              <a:off x="377698" y="344310"/>
              <a:ext cx="38005" cy="168285"/>
            </a:xfrm>
            <a:prstGeom prst="rect">
              <a:avLst/>
            </a:prstGeom>
            <a:ln>
              <a:noFill/>
            </a:ln>
          </p:spPr>
          <p:txBody>
            <a:bodyPr vert="horz" lIns="0" tIns="0" rIns="0" bIns="0" rtlCol="0">
              <a:noAutofit/>
            </a:bodyPr>
            <a:lstStyle/>
            <a:p>
              <a:pPr>
                <a:lnSpc>
                  <a:spcPct val="107000"/>
                </a:lnSpc>
                <a:spcAft>
                  <a:spcPts val="800"/>
                </a:spcAft>
              </a:pPr>
              <a:r>
                <a:rPr lang="fr-FR" sz="9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19" name="Shape 4593"/>
            <p:cNvSpPr/>
            <p:nvPr/>
          </p:nvSpPr>
          <p:spPr>
            <a:xfrm>
              <a:off x="0" y="234061"/>
              <a:ext cx="112776" cy="219837"/>
            </a:xfrm>
            <a:custGeom>
              <a:avLst/>
              <a:gdLst/>
              <a:ahLst/>
              <a:cxnLst/>
              <a:rect l="0" t="0" r="0" b="0"/>
              <a:pathLst>
                <a:path w="112776" h="219837">
                  <a:moveTo>
                    <a:pt x="12471" y="219837"/>
                  </a:moveTo>
                  <a:cubicBezTo>
                    <a:pt x="0" y="132461"/>
                    <a:pt x="39370" y="46228"/>
                    <a:pt x="112776"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20" name="Rectangle 19"/>
            <p:cNvSpPr/>
            <p:nvPr/>
          </p:nvSpPr>
          <p:spPr>
            <a:xfrm>
              <a:off x="60757" y="348658"/>
              <a:ext cx="46619" cy="20643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1" name="Rectangle 20"/>
            <p:cNvSpPr/>
            <p:nvPr/>
          </p:nvSpPr>
          <p:spPr>
            <a:xfrm>
              <a:off x="95758" y="337795"/>
              <a:ext cx="50673" cy="224380"/>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2" name="Shape 4596"/>
            <p:cNvSpPr/>
            <p:nvPr/>
          </p:nvSpPr>
          <p:spPr>
            <a:xfrm>
              <a:off x="10287" y="418719"/>
              <a:ext cx="151003" cy="206375"/>
            </a:xfrm>
            <a:custGeom>
              <a:avLst/>
              <a:gdLst/>
              <a:ahLst/>
              <a:cxnLst/>
              <a:rect l="0" t="0" r="0" b="0"/>
              <a:pathLst>
                <a:path w="151003" h="206375">
                  <a:moveTo>
                    <a:pt x="151003" y="206375"/>
                  </a:moveTo>
                  <a:cubicBezTo>
                    <a:pt x="60744" y="176403"/>
                    <a:pt x="0" y="93345"/>
                    <a:pt x="0"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23" name="Rectangle 22"/>
            <p:cNvSpPr/>
            <p:nvPr/>
          </p:nvSpPr>
          <p:spPr>
            <a:xfrm>
              <a:off x="106426" y="344086"/>
              <a:ext cx="46619" cy="20643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4" name="Rectangle 23"/>
            <p:cNvSpPr/>
            <p:nvPr/>
          </p:nvSpPr>
          <p:spPr>
            <a:xfrm>
              <a:off x="141478" y="333223"/>
              <a:ext cx="50673" cy="224380"/>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5" name="Shape 4600"/>
            <p:cNvSpPr/>
            <p:nvPr/>
          </p:nvSpPr>
          <p:spPr>
            <a:xfrm>
              <a:off x="138557" y="0"/>
              <a:ext cx="314579" cy="200914"/>
            </a:xfrm>
            <a:custGeom>
              <a:avLst/>
              <a:gdLst/>
              <a:ahLst/>
              <a:cxnLst/>
              <a:rect l="0" t="0" r="0" b="0"/>
              <a:pathLst>
                <a:path w="314579" h="200914">
                  <a:moveTo>
                    <a:pt x="303911" y="1905"/>
                  </a:moveTo>
                  <a:cubicBezTo>
                    <a:pt x="306959" y="0"/>
                    <a:pt x="310896" y="889"/>
                    <a:pt x="312674" y="3810"/>
                  </a:cubicBezTo>
                  <a:cubicBezTo>
                    <a:pt x="314579" y="6858"/>
                    <a:pt x="313690" y="10795"/>
                    <a:pt x="310769" y="12573"/>
                  </a:cubicBezTo>
                  <a:lnTo>
                    <a:pt x="67919" y="165677"/>
                  </a:lnTo>
                  <a:lnTo>
                    <a:pt x="84836" y="192532"/>
                  </a:lnTo>
                  <a:lnTo>
                    <a:pt x="0" y="200914"/>
                  </a:lnTo>
                  <a:lnTo>
                    <a:pt x="44196" y="128016"/>
                  </a:lnTo>
                  <a:lnTo>
                    <a:pt x="61105" y="154860"/>
                  </a:lnTo>
                  <a:lnTo>
                    <a:pt x="303911" y="1905"/>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26" name="Shape 4601"/>
            <p:cNvSpPr/>
            <p:nvPr/>
          </p:nvSpPr>
          <p:spPr>
            <a:xfrm>
              <a:off x="169418" y="629285"/>
              <a:ext cx="343789" cy="197104"/>
            </a:xfrm>
            <a:custGeom>
              <a:avLst/>
              <a:gdLst/>
              <a:ahLst/>
              <a:cxnLst/>
              <a:rect l="0" t="0" r="0" b="0"/>
              <a:pathLst>
                <a:path w="343789" h="197104">
                  <a:moveTo>
                    <a:pt x="10414" y="1651"/>
                  </a:moveTo>
                  <a:lnTo>
                    <a:pt x="280530" y="154156"/>
                  </a:lnTo>
                  <a:lnTo>
                    <a:pt x="296164" y="126492"/>
                  </a:lnTo>
                  <a:lnTo>
                    <a:pt x="343789" y="197104"/>
                  </a:lnTo>
                  <a:lnTo>
                    <a:pt x="258699" y="192786"/>
                  </a:lnTo>
                  <a:lnTo>
                    <a:pt x="274288" y="165202"/>
                  </a:lnTo>
                  <a:lnTo>
                    <a:pt x="4064" y="12827"/>
                  </a:lnTo>
                  <a:cubicBezTo>
                    <a:pt x="1016" y="11049"/>
                    <a:pt x="0" y="7112"/>
                    <a:pt x="1651" y="4064"/>
                  </a:cubicBezTo>
                  <a:cubicBezTo>
                    <a:pt x="3429" y="1016"/>
                    <a:pt x="7366" y="0"/>
                    <a:pt x="10414"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grpSp>
      <p:sp>
        <p:nvSpPr>
          <p:cNvPr id="12" name="Shape 4607"/>
          <p:cNvSpPr/>
          <p:nvPr/>
        </p:nvSpPr>
        <p:spPr>
          <a:xfrm>
            <a:off x="7100155" y="2226208"/>
            <a:ext cx="138303" cy="825058"/>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13" name="Shape 4607"/>
          <p:cNvSpPr/>
          <p:nvPr/>
        </p:nvSpPr>
        <p:spPr>
          <a:xfrm>
            <a:off x="6942992" y="1315199"/>
            <a:ext cx="220831" cy="744486"/>
          </a:xfrm>
          <a:custGeom>
            <a:avLst/>
            <a:gdLst>
              <a:gd name="connsiteX0" fmla="*/ 38100 w 101374"/>
              <a:gd name="connsiteY0" fmla="*/ 0 h 665645"/>
              <a:gd name="connsiteX1" fmla="*/ 76200 w 101374"/>
              <a:gd name="connsiteY1" fmla="*/ 76200 h 665645"/>
              <a:gd name="connsiteX2" fmla="*/ 44450 w 101374"/>
              <a:gd name="connsiteY2" fmla="*/ 76200 h 665645"/>
              <a:gd name="connsiteX3" fmla="*/ 44450 w 101374"/>
              <a:gd name="connsiteY3" fmla="*/ 593725 h 665645"/>
              <a:gd name="connsiteX4" fmla="*/ 38100 w 101374"/>
              <a:gd name="connsiteY4" fmla="*/ 600075 h 665645"/>
              <a:gd name="connsiteX5" fmla="*/ 101374 w 101374"/>
              <a:gd name="connsiteY5" fmla="*/ 665486 h 665645"/>
              <a:gd name="connsiteX6" fmla="*/ 31750 w 101374"/>
              <a:gd name="connsiteY6" fmla="*/ 76200 h 665645"/>
              <a:gd name="connsiteX7" fmla="*/ 0 w 101374"/>
              <a:gd name="connsiteY7" fmla="*/ 76200 h 665645"/>
              <a:gd name="connsiteX8" fmla="*/ 38100 w 101374"/>
              <a:gd name="connsiteY8" fmla="*/ 0 h 6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74" h="665645">
                <a:moveTo>
                  <a:pt x="38100" y="0"/>
                </a:moveTo>
                <a:lnTo>
                  <a:pt x="76200" y="76200"/>
                </a:lnTo>
                <a:lnTo>
                  <a:pt x="44450" y="76200"/>
                </a:lnTo>
                <a:lnTo>
                  <a:pt x="44450" y="593725"/>
                </a:lnTo>
                <a:cubicBezTo>
                  <a:pt x="44450" y="597281"/>
                  <a:pt x="28613" y="588115"/>
                  <a:pt x="38100" y="600075"/>
                </a:cubicBezTo>
                <a:cubicBezTo>
                  <a:pt x="47587" y="612035"/>
                  <a:pt x="101374" y="669042"/>
                  <a:pt x="101374" y="665486"/>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9" name="Rectangle 68"/>
          <p:cNvSpPr/>
          <p:nvPr/>
        </p:nvSpPr>
        <p:spPr>
          <a:xfrm>
            <a:off x="6682035" y="4033031"/>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smtClean="0">
                <a:solidFill>
                  <a:srgbClr val="FF0000"/>
                </a:solidFill>
                <a:latin typeface="Arial" panose="020B0604020202020204" pitchFamily="34" charset="0"/>
                <a:ea typeface="Arial" panose="020B0604020202020204" pitchFamily="34" charset="0"/>
              </a:rPr>
              <a:t>3</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72" name="Rectangle 71"/>
          <p:cNvSpPr/>
          <p:nvPr/>
        </p:nvSpPr>
        <p:spPr>
          <a:xfrm>
            <a:off x="7034919" y="5941966"/>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73" name="Rectangle 72"/>
          <p:cNvSpPr/>
          <p:nvPr/>
        </p:nvSpPr>
        <p:spPr>
          <a:xfrm>
            <a:off x="4897566" y="59419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pic>
        <p:nvPicPr>
          <p:cNvPr id="74" name="Picture 4708"/>
          <p:cNvPicPr/>
          <p:nvPr/>
        </p:nvPicPr>
        <p:blipFill>
          <a:blip r:embed="rId2"/>
          <a:stretch>
            <a:fillRect/>
          </a:stretch>
        </p:blipFill>
        <p:spPr>
          <a:xfrm>
            <a:off x="8924359" y="5501390"/>
            <a:ext cx="318214" cy="436405"/>
          </a:xfrm>
          <a:prstGeom prst="rect">
            <a:avLst/>
          </a:prstGeom>
        </p:spPr>
      </p:pic>
      <p:sp>
        <p:nvSpPr>
          <p:cNvPr id="75" name="Shape 4711"/>
          <p:cNvSpPr/>
          <p:nvPr/>
        </p:nvSpPr>
        <p:spPr>
          <a:xfrm>
            <a:off x="8702669" y="5606321"/>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cxnSp>
        <p:nvCxnSpPr>
          <p:cNvPr id="76" name="Connecteur droit 75"/>
          <p:cNvCxnSpPr/>
          <p:nvPr/>
        </p:nvCxnSpPr>
        <p:spPr>
          <a:xfrm flipV="1">
            <a:off x="8255069" y="5903505"/>
            <a:ext cx="401955" cy="238125"/>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533911" y="6068195"/>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Finish</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79" name="Rectangle 78"/>
          <p:cNvSpPr/>
          <p:nvPr/>
        </p:nvSpPr>
        <p:spPr>
          <a:xfrm>
            <a:off x="7163823" y="33494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pointage</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0" name="Rectangle 79"/>
          <p:cNvSpPr/>
          <p:nvPr/>
        </p:nvSpPr>
        <p:spPr>
          <a:xfrm>
            <a:off x="3050636" y="6144344"/>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1" name="Shape 4606"/>
          <p:cNvSpPr/>
          <p:nvPr/>
        </p:nvSpPr>
        <p:spPr>
          <a:xfrm>
            <a:off x="7842830" y="4984802"/>
            <a:ext cx="412239" cy="918011"/>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82" name="Rectangle 81"/>
          <p:cNvSpPr/>
          <p:nvPr/>
        </p:nvSpPr>
        <p:spPr>
          <a:xfrm>
            <a:off x="7612412" y="6417189"/>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Comité</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2" name="ZoneTexte 1"/>
          <p:cNvSpPr txBox="1"/>
          <p:nvPr/>
        </p:nvSpPr>
        <p:spPr>
          <a:xfrm>
            <a:off x="8657024" y="1363781"/>
            <a:ext cx="2833789" cy="2862322"/>
          </a:xfrm>
          <a:prstGeom prst="rect">
            <a:avLst/>
          </a:prstGeom>
          <a:noFill/>
        </p:spPr>
        <p:txBody>
          <a:bodyPr wrap="none" rtlCol="0">
            <a:spAutoFit/>
          </a:bodyPr>
          <a:lstStyle/>
          <a:p>
            <a:r>
              <a:rPr lang="fr-FR" dirty="0" smtClean="0"/>
              <a:t>3 bouées blanches</a:t>
            </a:r>
          </a:p>
          <a:p>
            <a:r>
              <a:rPr lang="fr-FR" dirty="0"/>
              <a:t> </a:t>
            </a:r>
            <a:r>
              <a:rPr lang="fr-FR" dirty="0" smtClean="0"/>
              <a:t>N° 1,2,3</a:t>
            </a:r>
          </a:p>
          <a:p>
            <a:endParaRPr lang="fr-FR" dirty="0" smtClean="0"/>
          </a:p>
          <a:p>
            <a:r>
              <a:rPr lang="fr-FR" dirty="0"/>
              <a:t>1</a:t>
            </a:r>
            <a:r>
              <a:rPr lang="fr-FR" dirty="0" smtClean="0"/>
              <a:t> bouée   Orange </a:t>
            </a:r>
          </a:p>
          <a:p>
            <a:r>
              <a:rPr lang="fr-FR" dirty="0" smtClean="0"/>
              <a:t>(Départ entre Comité et S</a:t>
            </a:r>
          </a:p>
          <a:p>
            <a:endParaRPr lang="fr-FR" dirty="0"/>
          </a:p>
          <a:p>
            <a:r>
              <a:rPr lang="fr-FR" dirty="0" smtClean="0"/>
              <a:t>1 bouée Jaune (tube)</a:t>
            </a:r>
          </a:p>
          <a:p>
            <a:r>
              <a:rPr lang="fr-FR" dirty="0" smtClean="0"/>
              <a:t>(arrivée entre Comité et F </a:t>
            </a:r>
          </a:p>
          <a:p>
            <a:endParaRPr lang="fr-FR" dirty="0"/>
          </a:p>
          <a:p>
            <a:r>
              <a:rPr lang="fr-FR" dirty="0" smtClean="0"/>
              <a:t>Le viseur double les arrivées</a:t>
            </a:r>
            <a:endParaRPr lang="fr-FR" dirty="0"/>
          </a:p>
        </p:txBody>
      </p:sp>
      <p:sp>
        <p:nvSpPr>
          <p:cNvPr id="70" name="Shape 4575"/>
          <p:cNvSpPr/>
          <p:nvPr/>
        </p:nvSpPr>
        <p:spPr>
          <a:xfrm>
            <a:off x="6465515" y="4578176"/>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71" name="Shape 4575"/>
          <p:cNvSpPr/>
          <p:nvPr/>
        </p:nvSpPr>
        <p:spPr>
          <a:xfrm>
            <a:off x="2626819" y="2966095"/>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3" name="Shape 4575"/>
          <p:cNvSpPr/>
          <p:nvPr/>
        </p:nvSpPr>
        <p:spPr>
          <a:xfrm>
            <a:off x="8255069" y="1425711"/>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4" name="Shape 4571"/>
          <p:cNvSpPr/>
          <p:nvPr/>
        </p:nvSpPr>
        <p:spPr>
          <a:xfrm>
            <a:off x="8241001" y="2246885"/>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85" name="Rectangle 84"/>
          <p:cNvSpPr/>
          <p:nvPr/>
        </p:nvSpPr>
        <p:spPr>
          <a:xfrm>
            <a:off x="4403436" y="6387441"/>
            <a:ext cx="167413" cy="260943"/>
          </a:xfrm>
          <a:prstGeom prst="rect">
            <a:avLst/>
          </a:prstGeom>
          <a:ln>
            <a:noFill/>
          </a:ln>
        </p:spPr>
        <p:txBody>
          <a:bodyPr vert="horz" lIns="0" tIns="0" rIns="0" bIns="0" rtlCol="0">
            <a:noAutofit/>
          </a:bodyPr>
          <a:lstStyle/>
          <a:p>
            <a:pPr>
              <a:lnSpc>
                <a:spcPct val="107000"/>
              </a:lnSpc>
              <a:spcAft>
                <a:spcPts val="800"/>
              </a:spcAft>
            </a:pPr>
            <a:r>
              <a:rPr lang="fr-FR" sz="2800" dirty="0" smtClean="0">
                <a:solidFill>
                  <a:srgbClr val="FF0000"/>
                </a:solidFill>
                <a:effectLst/>
                <a:latin typeface="Calibri" panose="020F0502020204030204" pitchFamily="34" charset="0"/>
                <a:ea typeface="Calibri" panose="020F0502020204030204" pitchFamily="34" charset="0"/>
              </a:rPr>
              <a:t>S</a:t>
            </a:r>
            <a:endParaRPr lang="fr-FR" sz="2800" dirty="0">
              <a:solidFill>
                <a:srgbClr val="FF0000"/>
              </a:solidFill>
              <a:effectLst/>
              <a:latin typeface="Calibri" panose="020F0502020204030204" pitchFamily="34" charset="0"/>
              <a:ea typeface="Calibri" panose="020F0502020204030204" pitchFamily="34" charset="0"/>
            </a:endParaRPr>
          </a:p>
        </p:txBody>
      </p:sp>
      <p:sp>
        <p:nvSpPr>
          <p:cNvPr id="86" name="Shape 4711"/>
          <p:cNvSpPr/>
          <p:nvPr/>
        </p:nvSpPr>
        <p:spPr>
          <a:xfrm>
            <a:off x="8345201" y="3206023"/>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sp>
        <p:nvSpPr>
          <p:cNvPr id="87" name="Rectangle 86"/>
          <p:cNvSpPr/>
          <p:nvPr/>
        </p:nvSpPr>
        <p:spPr>
          <a:xfrm>
            <a:off x="8702669" y="5170084"/>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latin typeface="Arial" panose="020B0604020202020204" pitchFamily="34" charset="0"/>
                <a:ea typeface="Calibri" panose="020F0502020204030204" pitchFamily="34" charset="0"/>
              </a:rPr>
              <a:t>F</a:t>
            </a:r>
            <a:r>
              <a:rPr lang="en-US" sz="2000" b="1" dirty="0" smtClean="0">
                <a:solidFill>
                  <a:srgbClr val="FF0000"/>
                </a:solidFill>
                <a:latin typeface="Arial" panose="020B0604020202020204" pitchFamily="34" charset="0"/>
                <a:ea typeface="Calibri" panose="020F0502020204030204" pitchFamily="34" charset="0"/>
              </a:rPr>
              <a:t>’’</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88" name="Rectangle 87"/>
          <p:cNvSpPr/>
          <p:nvPr/>
        </p:nvSpPr>
        <p:spPr>
          <a:xfrm>
            <a:off x="9417604" y="561150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9" name="Rectangle 88"/>
          <p:cNvSpPr/>
          <p:nvPr/>
        </p:nvSpPr>
        <p:spPr>
          <a:xfrm>
            <a:off x="3331911" y="550292"/>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Vent </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90" name="ZoneTexte 89"/>
          <p:cNvSpPr txBox="1"/>
          <p:nvPr/>
        </p:nvSpPr>
        <p:spPr>
          <a:xfrm>
            <a:off x="374073" y="729034"/>
            <a:ext cx="1852174" cy="369332"/>
          </a:xfrm>
          <a:prstGeom prst="rect">
            <a:avLst/>
          </a:prstGeom>
          <a:noFill/>
        </p:spPr>
        <p:txBody>
          <a:bodyPr wrap="none" rtlCol="0">
            <a:spAutoFit/>
          </a:bodyPr>
          <a:lstStyle/>
          <a:p>
            <a:r>
              <a:rPr lang="fr-FR" dirty="0" smtClean="0"/>
              <a:t>Parcours SRSP  A2</a:t>
            </a:r>
            <a:endParaRPr lang="fr-FR" dirty="0"/>
          </a:p>
        </p:txBody>
      </p:sp>
      <p:sp>
        <p:nvSpPr>
          <p:cNvPr id="3" name="Rectangle 2"/>
          <p:cNvSpPr/>
          <p:nvPr/>
        </p:nvSpPr>
        <p:spPr>
          <a:xfrm>
            <a:off x="172815" y="1379743"/>
            <a:ext cx="2351285" cy="369332"/>
          </a:xfrm>
          <a:prstGeom prst="rect">
            <a:avLst/>
          </a:prstGeom>
        </p:spPr>
        <p:txBody>
          <a:bodyPr wrap="none">
            <a:spAutoFit/>
          </a:bodyPr>
          <a:lstStyle/>
          <a:p>
            <a:r>
              <a:rPr lang="fr-FR" dirty="0" smtClean="0"/>
              <a:t>Départ,1,2,3,1, Arrivée</a:t>
            </a:r>
            <a:endParaRPr lang="fr-FR" dirty="0"/>
          </a:p>
        </p:txBody>
      </p:sp>
      <p:sp>
        <p:nvSpPr>
          <p:cNvPr id="78" name="Shape 4606"/>
          <p:cNvSpPr/>
          <p:nvPr/>
        </p:nvSpPr>
        <p:spPr>
          <a:xfrm>
            <a:off x="6924418" y="2341003"/>
            <a:ext cx="756643" cy="2314021"/>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Tree>
    <p:extLst>
      <p:ext uri="{BB962C8B-B14F-4D97-AF65-F5344CB8AC3E}">
        <p14:creationId xmlns:p14="http://schemas.microsoft.com/office/powerpoint/2010/main" val="227684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565"/>
          <p:cNvGrpSpPr/>
          <p:nvPr/>
        </p:nvGrpSpPr>
        <p:grpSpPr>
          <a:xfrm>
            <a:off x="2887106" y="519247"/>
            <a:ext cx="380750" cy="664976"/>
            <a:chOff x="0" y="0"/>
            <a:chExt cx="121920" cy="393065"/>
          </a:xfrm>
        </p:grpSpPr>
        <p:sp>
          <p:nvSpPr>
            <p:cNvPr id="5" name="Shape 4623"/>
            <p:cNvSpPr/>
            <p:nvPr/>
          </p:nvSpPr>
          <p:spPr>
            <a:xfrm>
              <a:off x="0" y="0"/>
              <a:ext cx="121920" cy="393065"/>
            </a:xfrm>
            <a:custGeom>
              <a:avLst/>
              <a:gdLst/>
              <a:ahLst/>
              <a:cxnLst/>
              <a:rect l="0" t="0" r="0" b="0"/>
              <a:pathLst>
                <a:path w="121920" h="393065">
                  <a:moveTo>
                    <a:pt x="30480" y="0"/>
                  </a:moveTo>
                  <a:lnTo>
                    <a:pt x="91440" y="0"/>
                  </a:lnTo>
                  <a:lnTo>
                    <a:pt x="91440" y="332105"/>
                  </a:lnTo>
                  <a:lnTo>
                    <a:pt x="121920" y="332105"/>
                  </a:lnTo>
                  <a:lnTo>
                    <a:pt x="60960" y="393065"/>
                  </a:lnTo>
                  <a:lnTo>
                    <a:pt x="0" y="332105"/>
                  </a:lnTo>
                  <a:lnTo>
                    <a:pt x="30480" y="332105"/>
                  </a:lnTo>
                  <a:lnTo>
                    <a:pt x="30480" y="0"/>
                  </a:lnTo>
                  <a:close/>
                </a:path>
              </a:pathLst>
            </a:custGeom>
            <a:ln w="0" cap="rnd">
              <a:round/>
            </a:ln>
          </p:spPr>
          <p:style>
            <a:lnRef idx="0">
              <a:srgbClr val="000000">
                <a:alpha val="0"/>
              </a:srgbClr>
            </a:lnRef>
            <a:fillRef idx="1">
              <a:srgbClr val="4F81BD"/>
            </a:fillRef>
            <a:effectRef idx="0">
              <a:scrgbClr r="0" g="0" b="0"/>
            </a:effectRef>
            <a:fontRef idx="none"/>
          </p:style>
          <p:txBody>
            <a:bodyPr/>
            <a:lstStyle/>
            <a:p>
              <a:endParaRPr lang="fr-FR" dirty="0"/>
            </a:p>
          </p:txBody>
        </p:sp>
        <p:sp>
          <p:nvSpPr>
            <p:cNvPr id="6" name="Shape 4624"/>
            <p:cNvSpPr/>
            <p:nvPr/>
          </p:nvSpPr>
          <p:spPr>
            <a:xfrm>
              <a:off x="0" y="0"/>
              <a:ext cx="121920" cy="393065"/>
            </a:xfrm>
            <a:custGeom>
              <a:avLst/>
              <a:gdLst/>
              <a:ahLst/>
              <a:cxnLst/>
              <a:rect l="0" t="0" r="0" b="0"/>
              <a:pathLst>
                <a:path w="121920" h="393065">
                  <a:moveTo>
                    <a:pt x="0" y="332105"/>
                  </a:moveTo>
                  <a:lnTo>
                    <a:pt x="30480" y="332105"/>
                  </a:lnTo>
                  <a:lnTo>
                    <a:pt x="30480" y="0"/>
                  </a:lnTo>
                  <a:lnTo>
                    <a:pt x="91440" y="0"/>
                  </a:lnTo>
                  <a:lnTo>
                    <a:pt x="91440" y="332105"/>
                  </a:lnTo>
                  <a:lnTo>
                    <a:pt x="121920" y="332105"/>
                  </a:lnTo>
                  <a:lnTo>
                    <a:pt x="60960" y="393065"/>
                  </a:lnTo>
                  <a:close/>
                </a:path>
              </a:pathLst>
            </a:custGeom>
            <a:ln w="25400" cap="rnd">
              <a:miter lim="101600"/>
            </a:ln>
          </p:spPr>
          <p:style>
            <a:lnRef idx="1">
              <a:srgbClr val="243F60"/>
            </a:lnRef>
            <a:fillRef idx="0">
              <a:srgbClr val="000000">
                <a:alpha val="0"/>
              </a:srgbClr>
            </a:fillRef>
            <a:effectRef idx="0">
              <a:scrgbClr r="0" g="0" b="0"/>
            </a:effectRef>
            <a:fontRef idx="none"/>
          </p:style>
          <p:txBody>
            <a:bodyPr/>
            <a:lstStyle/>
            <a:p>
              <a:endParaRPr lang="fr-FR" dirty="0"/>
            </a:p>
          </p:txBody>
        </p:sp>
      </p:grpSp>
      <p:pic>
        <p:nvPicPr>
          <p:cNvPr id="27" name="Picture 4569"/>
          <p:cNvPicPr/>
          <p:nvPr/>
        </p:nvPicPr>
        <p:blipFill>
          <a:blip r:embed="rId2"/>
          <a:stretch>
            <a:fillRect/>
          </a:stretch>
        </p:blipFill>
        <p:spPr>
          <a:xfrm>
            <a:off x="3738738" y="5923464"/>
            <a:ext cx="440028" cy="468062"/>
          </a:xfrm>
          <a:prstGeom prst="rect">
            <a:avLst/>
          </a:prstGeom>
        </p:spPr>
      </p:pic>
      <p:sp>
        <p:nvSpPr>
          <p:cNvPr id="28" name="Shape 4570"/>
          <p:cNvSpPr/>
          <p:nvPr/>
        </p:nvSpPr>
        <p:spPr>
          <a:xfrm>
            <a:off x="6444158" y="4579966"/>
            <a:ext cx="315043" cy="266668"/>
          </a:xfrm>
          <a:custGeom>
            <a:avLst/>
            <a:gdLst/>
            <a:ahLst/>
            <a:cxnLst/>
            <a:rect l="0" t="0" r="0" b="0"/>
            <a:pathLst>
              <a:path w="139573" h="145796">
                <a:moveTo>
                  <a:pt x="67691" y="0"/>
                </a:moveTo>
                <a:lnTo>
                  <a:pt x="72009" y="0"/>
                </a:lnTo>
                <a:lnTo>
                  <a:pt x="82169" y="1143"/>
                </a:lnTo>
                <a:lnTo>
                  <a:pt x="85979" y="2032"/>
                </a:lnTo>
                <a:lnTo>
                  <a:pt x="95504" y="5080"/>
                </a:lnTo>
                <a:lnTo>
                  <a:pt x="99060" y="6604"/>
                </a:lnTo>
                <a:lnTo>
                  <a:pt x="107696" y="11557"/>
                </a:lnTo>
                <a:lnTo>
                  <a:pt x="110744" y="13843"/>
                </a:lnTo>
                <a:lnTo>
                  <a:pt x="118237" y="20320"/>
                </a:lnTo>
                <a:lnTo>
                  <a:pt x="120777" y="22987"/>
                </a:lnTo>
                <a:lnTo>
                  <a:pt x="127000" y="30988"/>
                </a:lnTo>
                <a:lnTo>
                  <a:pt x="128905" y="34036"/>
                </a:lnTo>
                <a:lnTo>
                  <a:pt x="133604" y="43180"/>
                </a:lnTo>
                <a:lnTo>
                  <a:pt x="135001" y="46609"/>
                </a:lnTo>
                <a:lnTo>
                  <a:pt x="137922" y="56769"/>
                </a:lnTo>
                <a:lnTo>
                  <a:pt x="138557" y="60198"/>
                </a:lnTo>
                <a:lnTo>
                  <a:pt x="139573" y="70993"/>
                </a:lnTo>
                <a:lnTo>
                  <a:pt x="139573" y="74803"/>
                </a:lnTo>
                <a:lnTo>
                  <a:pt x="138557" y="85598"/>
                </a:lnTo>
                <a:lnTo>
                  <a:pt x="137922" y="89027"/>
                </a:lnTo>
                <a:lnTo>
                  <a:pt x="135001" y="99187"/>
                </a:lnTo>
                <a:lnTo>
                  <a:pt x="133604" y="102616"/>
                </a:lnTo>
                <a:lnTo>
                  <a:pt x="128905" y="111760"/>
                </a:lnTo>
                <a:lnTo>
                  <a:pt x="127000" y="114808"/>
                </a:lnTo>
                <a:lnTo>
                  <a:pt x="120777" y="122809"/>
                </a:lnTo>
                <a:lnTo>
                  <a:pt x="118237" y="125476"/>
                </a:lnTo>
                <a:lnTo>
                  <a:pt x="110744" y="131953"/>
                </a:lnTo>
                <a:lnTo>
                  <a:pt x="107696" y="134239"/>
                </a:lnTo>
                <a:lnTo>
                  <a:pt x="99060" y="139192"/>
                </a:lnTo>
                <a:lnTo>
                  <a:pt x="95504" y="140716"/>
                </a:lnTo>
                <a:lnTo>
                  <a:pt x="85979" y="143764"/>
                </a:lnTo>
                <a:lnTo>
                  <a:pt x="82169" y="144653"/>
                </a:lnTo>
                <a:lnTo>
                  <a:pt x="72009" y="145796"/>
                </a:lnTo>
                <a:lnTo>
                  <a:pt x="67691" y="145796"/>
                </a:lnTo>
                <a:lnTo>
                  <a:pt x="57404" y="144653"/>
                </a:lnTo>
                <a:lnTo>
                  <a:pt x="53594" y="143764"/>
                </a:lnTo>
                <a:lnTo>
                  <a:pt x="44069" y="140716"/>
                </a:lnTo>
                <a:lnTo>
                  <a:pt x="40513" y="139192"/>
                </a:lnTo>
                <a:lnTo>
                  <a:pt x="31877" y="134239"/>
                </a:lnTo>
                <a:lnTo>
                  <a:pt x="28829" y="131953"/>
                </a:lnTo>
                <a:lnTo>
                  <a:pt x="21336" y="125476"/>
                </a:lnTo>
                <a:lnTo>
                  <a:pt x="18796" y="122809"/>
                </a:lnTo>
                <a:lnTo>
                  <a:pt x="12573" y="114808"/>
                </a:lnTo>
                <a:lnTo>
                  <a:pt x="10668" y="111760"/>
                </a:lnTo>
                <a:lnTo>
                  <a:pt x="5969" y="102616"/>
                </a:lnTo>
                <a:lnTo>
                  <a:pt x="4572" y="99187"/>
                </a:lnTo>
                <a:lnTo>
                  <a:pt x="1651" y="89027"/>
                </a:lnTo>
                <a:lnTo>
                  <a:pt x="1016" y="85598"/>
                </a:lnTo>
                <a:lnTo>
                  <a:pt x="0" y="74803"/>
                </a:lnTo>
                <a:lnTo>
                  <a:pt x="0" y="70993"/>
                </a:lnTo>
                <a:lnTo>
                  <a:pt x="1016" y="60198"/>
                </a:lnTo>
                <a:lnTo>
                  <a:pt x="1651" y="56769"/>
                </a:lnTo>
                <a:lnTo>
                  <a:pt x="4572" y="46609"/>
                </a:lnTo>
                <a:lnTo>
                  <a:pt x="5969" y="43180"/>
                </a:lnTo>
                <a:lnTo>
                  <a:pt x="10668" y="34036"/>
                </a:lnTo>
                <a:lnTo>
                  <a:pt x="12573" y="30988"/>
                </a:lnTo>
                <a:lnTo>
                  <a:pt x="18796" y="22987"/>
                </a:lnTo>
                <a:lnTo>
                  <a:pt x="21336" y="20320"/>
                </a:lnTo>
                <a:lnTo>
                  <a:pt x="28829" y="13843"/>
                </a:lnTo>
                <a:lnTo>
                  <a:pt x="31877" y="11557"/>
                </a:lnTo>
                <a:lnTo>
                  <a:pt x="40513" y="6604"/>
                </a:lnTo>
                <a:lnTo>
                  <a:pt x="44069" y="5080"/>
                </a:lnTo>
                <a:lnTo>
                  <a:pt x="53594" y="2032"/>
                </a:lnTo>
                <a:lnTo>
                  <a:pt x="57404" y="1143"/>
                </a:lnTo>
                <a:lnTo>
                  <a:pt x="67691" y="0"/>
                </a:lnTo>
                <a:close/>
              </a:path>
            </a:pathLst>
          </a:custGeom>
          <a:ln w="0" cap="flat">
            <a:miter lim="127000"/>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29" name="Shape 4571"/>
          <p:cNvSpPr/>
          <p:nvPr/>
        </p:nvSpPr>
        <p:spPr>
          <a:xfrm>
            <a:off x="4340688" y="5998882"/>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1" name="Shape 4573"/>
          <p:cNvSpPr/>
          <p:nvPr/>
        </p:nvSpPr>
        <p:spPr>
          <a:xfrm>
            <a:off x="6249270" y="936933"/>
            <a:ext cx="315043" cy="267829"/>
          </a:xfrm>
          <a:custGeom>
            <a:avLst/>
            <a:gdLst/>
            <a:ahLst/>
            <a:cxnLst/>
            <a:rect l="0" t="0" r="0" b="0"/>
            <a:pathLst>
              <a:path w="139573" h="146431">
                <a:moveTo>
                  <a:pt x="67691" y="0"/>
                </a:moveTo>
                <a:lnTo>
                  <a:pt x="72009" y="0"/>
                </a:lnTo>
                <a:lnTo>
                  <a:pt x="82296" y="1143"/>
                </a:lnTo>
                <a:lnTo>
                  <a:pt x="86106" y="2032"/>
                </a:lnTo>
                <a:lnTo>
                  <a:pt x="95631" y="5207"/>
                </a:lnTo>
                <a:lnTo>
                  <a:pt x="99187" y="6731"/>
                </a:lnTo>
                <a:lnTo>
                  <a:pt x="107696" y="11684"/>
                </a:lnTo>
                <a:lnTo>
                  <a:pt x="110871" y="13970"/>
                </a:lnTo>
                <a:lnTo>
                  <a:pt x="118364" y="20574"/>
                </a:lnTo>
                <a:lnTo>
                  <a:pt x="120777" y="23114"/>
                </a:lnTo>
                <a:lnTo>
                  <a:pt x="127000" y="31115"/>
                </a:lnTo>
                <a:lnTo>
                  <a:pt x="128905" y="34163"/>
                </a:lnTo>
                <a:lnTo>
                  <a:pt x="133604" y="43434"/>
                </a:lnTo>
                <a:lnTo>
                  <a:pt x="134874" y="46736"/>
                </a:lnTo>
                <a:lnTo>
                  <a:pt x="137922" y="57023"/>
                </a:lnTo>
                <a:lnTo>
                  <a:pt x="138557" y="60452"/>
                </a:lnTo>
                <a:lnTo>
                  <a:pt x="139573" y="71374"/>
                </a:lnTo>
                <a:lnTo>
                  <a:pt x="139573" y="75057"/>
                </a:lnTo>
                <a:lnTo>
                  <a:pt x="138557" y="85979"/>
                </a:lnTo>
                <a:lnTo>
                  <a:pt x="137922" y="89408"/>
                </a:lnTo>
                <a:lnTo>
                  <a:pt x="134874" y="99695"/>
                </a:lnTo>
                <a:lnTo>
                  <a:pt x="133604" y="102997"/>
                </a:lnTo>
                <a:lnTo>
                  <a:pt x="128905" y="112268"/>
                </a:lnTo>
                <a:lnTo>
                  <a:pt x="127000" y="115316"/>
                </a:lnTo>
                <a:lnTo>
                  <a:pt x="120777" y="123317"/>
                </a:lnTo>
                <a:lnTo>
                  <a:pt x="118364" y="125857"/>
                </a:lnTo>
                <a:lnTo>
                  <a:pt x="110871" y="132461"/>
                </a:lnTo>
                <a:lnTo>
                  <a:pt x="107696" y="134874"/>
                </a:lnTo>
                <a:lnTo>
                  <a:pt x="99187" y="139700"/>
                </a:lnTo>
                <a:lnTo>
                  <a:pt x="95631" y="141224"/>
                </a:lnTo>
                <a:lnTo>
                  <a:pt x="86106" y="144399"/>
                </a:lnTo>
                <a:lnTo>
                  <a:pt x="82296" y="145288"/>
                </a:lnTo>
                <a:lnTo>
                  <a:pt x="72009" y="146431"/>
                </a:lnTo>
                <a:lnTo>
                  <a:pt x="67691" y="146431"/>
                </a:lnTo>
                <a:lnTo>
                  <a:pt x="57531" y="145288"/>
                </a:lnTo>
                <a:lnTo>
                  <a:pt x="53721" y="144399"/>
                </a:lnTo>
                <a:lnTo>
                  <a:pt x="44196" y="141224"/>
                </a:lnTo>
                <a:lnTo>
                  <a:pt x="40640" y="139700"/>
                </a:lnTo>
                <a:lnTo>
                  <a:pt x="31877" y="134874"/>
                </a:lnTo>
                <a:lnTo>
                  <a:pt x="28829" y="132461"/>
                </a:lnTo>
                <a:lnTo>
                  <a:pt x="21209" y="125857"/>
                </a:lnTo>
                <a:lnTo>
                  <a:pt x="18796" y="123317"/>
                </a:lnTo>
                <a:lnTo>
                  <a:pt x="12573" y="115316"/>
                </a:lnTo>
                <a:lnTo>
                  <a:pt x="10668" y="112268"/>
                </a:lnTo>
                <a:lnTo>
                  <a:pt x="6096" y="102997"/>
                </a:lnTo>
                <a:lnTo>
                  <a:pt x="4699" y="99695"/>
                </a:lnTo>
                <a:lnTo>
                  <a:pt x="1778" y="89408"/>
                </a:lnTo>
                <a:lnTo>
                  <a:pt x="1143" y="85979"/>
                </a:lnTo>
                <a:lnTo>
                  <a:pt x="0" y="75057"/>
                </a:lnTo>
                <a:lnTo>
                  <a:pt x="0" y="71374"/>
                </a:lnTo>
                <a:lnTo>
                  <a:pt x="1143" y="60452"/>
                </a:lnTo>
                <a:lnTo>
                  <a:pt x="1778" y="57023"/>
                </a:lnTo>
                <a:lnTo>
                  <a:pt x="4699" y="46736"/>
                </a:lnTo>
                <a:lnTo>
                  <a:pt x="6096" y="43434"/>
                </a:lnTo>
                <a:lnTo>
                  <a:pt x="10668" y="34163"/>
                </a:lnTo>
                <a:lnTo>
                  <a:pt x="12573" y="31115"/>
                </a:lnTo>
                <a:lnTo>
                  <a:pt x="18796" y="23114"/>
                </a:lnTo>
                <a:lnTo>
                  <a:pt x="21209" y="20574"/>
                </a:lnTo>
                <a:lnTo>
                  <a:pt x="28829" y="13970"/>
                </a:lnTo>
                <a:lnTo>
                  <a:pt x="31877" y="11684"/>
                </a:lnTo>
                <a:lnTo>
                  <a:pt x="40640" y="6731"/>
                </a:lnTo>
                <a:lnTo>
                  <a:pt x="44196" y="5207"/>
                </a:lnTo>
                <a:lnTo>
                  <a:pt x="53721" y="2032"/>
                </a:lnTo>
                <a:lnTo>
                  <a:pt x="57531" y="1143"/>
                </a:lnTo>
                <a:lnTo>
                  <a:pt x="67691" y="0"/>
                </a:lnTo>
                <a:close/>
              </a:path>
            </a:pathLst>
          </a:custGeom>
          <a:ln w="0" cap="rnd">
            <a:round/>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32" name="Shape 4574"/>
          <p:cNvSpPr/>
          <p:nvPr/>
        </p:nvSpPr>
        <p:spPr>
          <a:xfrm>
            <a:off x="6291983" y="934842"/>
            <a:ext cx="229330" cy="198607"/>
          </a:xfrm>
          <a:custGeom>
            <a:avLst/>
            <a:gdLst/>
            <a:ahLst/>
            <a:cxnLst/>
            <a:rect l="0" t="0" r="0" b="0"/>
            <a:pathLst>
              <a:path w="101600" h="108585">
                <a:moveTo>
                  <a:pt x="50800" y="0"/>
                </a:moveTo>
                <a:cubicBezTo>
                  <a:pt x="78867" y="0"/>
                  <a:pt x="101600" y="24257"/>
                  <a:pt x="101600" y="54229"/>
                </a:cubicBezTo>
                <a:cubicBezTo>
                  <a:pt x="101600" y="84328"/>
                  <a:pt x="78867" y="108585"/>
                  <a:pt x="50800" y="108585"/>
                </a:cubicBezTo>
                <a:cubicBezTo>
                  <a:pt x="22733" y="108585"/>
                  <a:pt x="0" y="84328"/>
                  <a:pt x="0" y="54229"/>
                </a:cubicBezTo>
                <a:cubicBezTo>
                  <a:pt x="0" y="24257"/>
                  <a:pt x="22733" y="0"/>
                  <a:pt x="50800" y="0"/>
                </a:cubicBez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3" name="Shape 4575"/>
          <p:cNvSpPr/>
          <p:nvPr/>
        </p:nvSpPr>
        <p:spPr>
          <a:xfrm>
            <a:off x="6291983" y="934842"/>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38" name="Rectangle 37"/>
          <p:cNvSpPr/>
          <p:nvPr/>
        </p:nvSpPr>
        <p:spPr>
          <a:xfrm>
            <a:off x="5807236"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0" name="Rectangle 39"/>
          <p:cNvSpPr/>
          <p:nvPr/>
        </p:nvSpPr>
        <p:spPr>
          <a:xfrm>
            <a:off x="5982673"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1" name="Rectangle 40"/>
          <p:cNvSpPr/>
          <p:nvPr/>
        </p:nvSpPr>
        <p:spPr>
          <a:xfrm>
            <a:off x="5700597" y="4558274"/>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2" name="Rectangle 41"/>
          <p:cNvSpPr/>
          <p:nvPr/>
        </p:nvSpPr>
        <p:spPr>
          <a:xfrm>
            <a:off x="6344729" y="1350588"/>
            <a:ext cx="156471"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effectLst/>
                <a:latin typeface="Arial" panose="020B0604020202020204" pitchFamily="34" charset="0"/>
                <a:ea typeface="Arial" panose="020B0604020202020204" pitchFamily="34" charset="0"/>
              </a:rPr>
              <a:t>1</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43" name="Rectangle 42"/>
          <p:cNvSpPr/>
          <p:nvPr/>
        </p:nvSpPr>
        <p:spPr>
          <a:xfrm>
            <a:off x="6461687" y="1316517"/>
            <a:ext cx="85784" cy="307801"/>
          </a:xfrm>
          <a:prstGeom prst="rect">
            <a:avLst/>
          </a:prstGeom>
          <a:ln>
            <a:noFill/>
          </a:ln>
        </p:spPr>
        <p:txBody>
          <a:bodyPr vert="horz" lIns="0" tIns="0" rIns="0" bIns="0" rtlCol="0">
            <a:noAutofit/>
          </a:bodyPr>
          <a:lstStyle/>
          <a:p>
            <a:pPr>
              <a:lnSpc>
                <a:spcPct val="107000"/>
              </a:lnSpc>
              <a:spcAft>
                <a:spcPts val="800"/>
              </a:spcAft>
            </a:pPr>
            <a:r>
              <a:rPr lang="fr-FR" sz="9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4" name="Shape 4591"/>
          <p:cNvSpPr/>
          <p:nvPr/>
        </p:nvSpPr>
        <p:spPr>
          <a:xfrm>
            <a:off x="6098772" y="646107"/>
            <a:ext cx="785170" cy="421837"/>
          </a:xfrm>
          <a:custGeom>
            <a:avLst/>
            <a:gdLst/>
            <a:ahLst/>
            <a:cxnLst/>
            <a:rect l="0" t="0" r="0" b="0"/>
            <a:pathLst>
              <a:path w="347853" h="230632">
                <a:moveTo>
                  <a:pt x="0" y="50292"/>
                </a:moveTo>
                <a:cubicBezTo>
                  <a:pt x="67310" y="5334"/>
                  <a:pt x="154305" y="0"/>
                  <a:pt x="226822" y="36449"/>
                </a:cubicBezTo>
                <a:cubicBezTo>
                  <a:pt x="301117" y="73787"/>
                  <a:pt x="347853" y="148717"/>
                  <a:pt x="347853" y="230632"/>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45" name="Rectangle 44"/>
          <p:cNvSpPr/>
          <p:nvPr/>
        </p:nvSpPr>
        <p:spPr>
          <a:xfrm>
            <a:off x="6096192" y="922717"/>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7" name="Rectangle 46"/>
          <p:cNvSpPr/>
          <p:nvPr/>
        </p:nvSpPr>
        <p:spPr>
          <a:xfrm>
            <a:off x="5535479"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9" name="Shape 4607"/>
          <p:cNvSpPr/>
          <p:nvPr/>
        </p:nvSpPr>
        <p:spPr>
          <a:xfrm>
            <a:off x="7189238" y="3645656"/>
            <a:ext cx="171998" cy="1097566"/>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0" name="Shape 4609"/>
          <p:cNvSpPr/>
          <p:nvPr/>
        </p:nvSpPr>
        <p:spPr>
          <a:xfrm>
            <a:off x="5880048" y="729034"/>
            <a:ext cx="260003" cy="205111"/>
          </a:xfrm>
          <a:custGeom>
            <a:avLst/>
            <a:gdLst/>
            <a:ahLst/>
            <a:cxnLst/>
            <a:rect l="0" t="0" r="0" b="0"/>
            <a:pathLst>
              <a:path w="115189" h="112141">
                <a:moveTo>
                  <a:pt x="105029" y="1651"/>
                </a:moveTo>
                <a:cubicBezTo>
                  <a:pt x="108204" y="0"/>
                  <a:pt x="112014" y="1270"/>
                  <a:pt x="113538" y="4445"/>
                </a:cubicBezTo>
                <a:cubicBezTo>
                  <a:pt x="115189" y="7620"/>
                  <a:pt x="113919" y="11430"/>
                  <a:pt x="110744" y="12954"/>
                </a:cubicBezTo>
                <a:lnTo>
                  <a:pt x="94107" y="21336"/>
                </a:lnTo>
                <a:lnTo>
                  <a:pt x="78105" y="30988"/>
                </a:lnTo>
                <a:lnTo>
                  <a:pt x="63373" y="42164"/>
                </a:lnTo>
                <a:lnTo>
                  <a:pt x="49806" y="54170"/>
                </a:lnTo>
                <a:lnTo>
                  <a:pt x="75438" y="72644"/>
                </a:lnTo>
                <a:lnTo>
                  <a:pt x="0" y="112141"/>
                </a:lnTo>
                <a:lnTo>
                  <a:pt x="13589" y="28067"/>
                </a:lnTo>
                <a:lnTo>
                  <a:pt x="39478" y="46726"/>
                </a:lnTo>
                <a:lnTo>
                  <a:pt x="39751" y="46355"/>
                </a:lnTo>
                <a:cubicBezTo>
                  <a:pt x="40005" y="45974"/>
                  <a:pt x="40259" y="45593"/>
                  <a:pt x="40640" y="45339"/>
                </a:cubicBezTo>
                <a:lnTo>
                  <a:pt x="54864" y="32639"/>
                </a:lnTo>
                <a:lnTo>
                  <a:pt x="70485" y="20828"/>
                </a:lnTo>
                <a:lnTo>
                  <a:pt x="87376" y="10414"/>
                </a:lnTo>
                <a:lnTo>
                  <a:pt x="105029" y="1651"/>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1" name="Rectangle 50"/>
          <p:cNvSpPr/>
          <p:nvPr/>
        </p:nvSpPr>
        <p:spPr>
          <a:xfrm>
            <a:off x="5944834" y="973248"/>
            <a:ext cx="105228" cy="37757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2" name="Rectangle 51"/>
          <p:cNvSpPr/>
          <p:nvPr/>
        </p:nvSpPr>
        <p:spPr>
          <a:xfrm>
            <a:off x="6023953" y="95337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3" name="Shape 4612"/>
          <p:cNvSpPr/>
          <p:nvPr/>
        </p:nvSpPr>
        <p:spPr>
          <a:xfrm>
            <a:off x="6134297" y="3284950"/>
            <a:ext cx="205256" cy="1112027"/>
          </a:xfrm>
          <a:custGeom>
            <a:avLst/>
            <a:gdLst/>
            <a:ahLst/>
            <a:cxnLst/>
            <a:rect l="0" t="0" r="0" b="0"/>
            <a:pathLst>
              <a:path w="76200" h="596900">
                <a:moveTo>
                  <a:pt x="38100" y="0"/>
                </a:moveTo>
                <a:cubicBezTo>
                  <a:pt x="41656" y="0"/>
                  <a:pt x="44450" y="2794"/>
                  <a:pt x="44450" y="6350"/>
                </a:cubicBezTo>
                <a:lnTo>
                  <a:pt x="44450" y="520700"/>
                </a:lnTo>
                <a:lnTo>
                  <a:pt x="76200" y="520700"/>
                </a:lnTo>
                <a:lnTo>
                  <a:pt x="38100" y="596900"/>
                </a:lnTo>
                <a:lnTo>
                  <a:pt x="0" y="520700"/>
                </a:lnTo>
                <a:lnTo>
                  <a:pt x="31750" y="520700"/>
                </a:lnTo>
                <a:lnTo>
                  <a:pt x="31750" y="6350"/>
                </a:lnTo>
                <a:cubicBezTo>
                  <a:pt x="31750" y="2794"/>
                  <a:pt x="34544" y="0"/>
                  <a:pt x="38100" y="0"/>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5" name="Rectangle 54"/>
          <p:cNvSpPr/>
          <p:nvPr/>
        </p:nvSpPr>
        <p:spPr>
          <a:xfrm>
            <a:off x="6109681" y="59234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56" name="Rectangle 55"/>
          <p:cNvSpPr/>
          <p:nvPr/>
        </p:nvSpPr>
        <p:spPr>
          <a:xfrm>
            <a:off x="6434168" y="5776862"/>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57" name="Picture 4619"/>
          <p:cNvPicPr/>
          <p:nvPr/>
        </p:nvPicPr>
        <p:blipFill>
          <a:blip r:embed="rId2"/>
          <a:stretch>
            <a:fillRect/>
          </a:stretch>
        </p:blipFill>
        <p:spPr>
          <a:xfrm>
            <a:off x="6570046" y="139252"/>
            <a:ext cx="440028" cy="468062"/>
          </a:xfrm>
          <a:prstGeom prst="rect">
            <a:avLst/>
          </a:prstGeom>
        </p:spPr>
      </p:pic>
      <p:pic>
        <p:nvPicPr>
          <p:cNvPr id="58" name="Picture 4621"/>
          <p:cNvPicPr/>
          <p:nvPr/>
        </p:nvPicPr>
        <p:blipFill>
          <a:blip r:embed="rId2"/>
          <a:stretch>
            <a:fillRect/>
          </a:stretch>
        </p:blipFill>
        <p:spPr>
          <a:xfrm>
            <a:off x="7769396" y="5904666"/>
            <a:ext cx="440028" cy="466901"/>
          </a:xfrm>
          <a:prstGeom prst="rect">
            <a:avLst/>
          </a:prstGeom>
        </p:spPr>
      </p:pic>
      <p:sp>
        <p:nvSpPr>
          <p:cNvPr id="59" name="Shape 4622"/>
          <p:cNvSpPr/>
          <p:nvPr/>
        </p:nvSpPr>
        <p:spPr>
          <a:xfrm>
            <a:off x="4561023" y="6187263"/>
            <a:ext cx="3420900" cy="45719"/>
          </a:xfrm>
          <a:custGeom>
            <a:avLst/>
            <a:gdLst/>
            <a:ahLst/>
            <a:cxnLst/>
            <a:rect l="0" t="0" r="0" b="0"/>
            <a:pathLst>
              <a:path w="1400175">
                <a:moveTo>
                  <a:pt x="0" y="0"/>
                </a:moveTo>
                <a:lnTo>
                  <a:pt x="1400175" y="0"/>
                </a:ln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0" name="Shape 4627"/>
          <p:cNvSpPr/>
          <p:nvPr/>
        </p:nvSpPr>
        <p:spPr>
          <a:xfrm>
            <a:off x="7208623" y="5119861"/>
            <a:ext cx="157884" cy="735038"/>
          </a:xfrm>
          <a:custGeom>
            <a:avLst/>
            <a:gdLst/>
            <a:ahLst/>
            <a:cxnLst/>
            <a:rect l="0" t="0" r="0" b="0"/>
            <a:pathLst>
              <a:path w="76200" h="410845">
                <a:moveTo>
                  <a:pt x="38100" y="0"/>
                </a:moveTo>
                <a:lnTo>
                  <a:pt x="76200" y="76200"/>
                </a:lnTo>
                <a:lnTo>
                  <a:pt x="44450" y="76200"/>
                </a:lnTo>
                <a:lnTo>
                  <a:pt x="44450" y="404495"/>
                </a:lnTo>
                <a:cubicBezTo>
                  <a:pt x="44450" y="408051"/>
                  <a:pt x="41656" y="410845"/>
                  <a:pt x="38100" y="410845"/>
                </a:cubicBezTo>
                <a:cubicBezTo>
                  <a:pt x="34544" y="410845"/>
                  <a:pt x="31750" y="408051"/>
                  <a:pt x="31750" y="404495"/>
                </a:cubicBezTo>
                <a:lnTo>
                  <a:pt x="31750" y="76200"/>
                </a:lnTo>
                <a:lnTo>
                  <a:pt x="0" y="76200"/>
                </a:lnTo>
                <a:lnTo>
                  <a:pt x="38100" y="0"/>
                </a:ln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1" name="Shape 4628"/>
          <p:cNvSpPr/>
          <p:nvPr/>
        </p:nvSpPr>
        <p:spPr>
          <a:xfrm>
            <a:off x="6106376" y="1824161"/>
            <a:ext cx="171998" cy="940771"/>
          </a:xfrm>
          <a:custGeom>
            <a:avLst/>
            <a:gdLst/>
            <a:ahLst/>
            <a:cxnLst/>
            <a:rect l="0" t="0" r="0" b="0"/>
            <a:pathLst>
              <a:path w="76200" h="514350">
                <a:moveTo>
                  <a:pt x="38100" y="0"/>
                </a:moveTo>
                <a:cubicBezTo>
                  <a:pt x="41656" y="0"/>
                  <a:pt x="44450" y="2794"/>
                  <a:pt x="44450" y="6350"/>
                </a:cubicBezTo>
                <a:lnTo>
                  <a:pt x="44450" y="438150"/>
                </a:lnTo>
                <a:lnTo>
                  <a:pt x="76200" y="438150"/>
                </a:lnTo>
                <a:lnTo>
                  <a:pt x="38100" y="514350"/>
                </a:lnTo>
                <a:lnTo>
                  <a:pt x="0" y="438150"/>
                </a:lnTo>
                <a:lnTo>
                  <a:pt x="31750" y="438150"/>
                </a:lnTo>
                <a:lnTo>
                  <a:pt x="31750" y="6350"/>
                </a:lnTo>
                <a:cubicBezTo>
                  <a:pt x="31750" y="2794"/>
                  <a:pt x="34544" y="0"/>
                  <a:pt x="38100" y="0"/>
                </a:cubicBez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2" name="Shape 4629"/>
          <p:cNvSpPr/>
          <p:nvPr/>
        </p:nvSpPr>
        <p:spPr>
          <a:xfrm>
            <a:off x="6192375" y="4789594"/>
            <a:ext cx="958888" cy="380490"/>
          </a:xfrm>
          <a:custGeom>
            <a:avLst/>
            <a:gdLst/>
            <a:ahLst/>
            <a:cxnLst/>
            <a:rect l="0" t="0" r="0" b="0"/>
            <a:pathLst>
              <a:path w="424815" h="208026">
                <a:moveTo>
                  <a:pt x="424815" y="41402"/>
                </a:moveTo>
                <a:cubicBezTo>
                  <a:pt x="394462" y="142621"/>
                  <a:pt x="298323" y="208026"/>
                  <a:pt x="195072" y="197485"/>
                </a:cubicBezTo>
                <a:cubicBezTo>
                  <a:pt x="92456" y="187198"/>
                  <a:pt x="10922" y="104648"/>
                  <a:pt x="0"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3" name="Rectangle 62"/>
          <p:cNvSpPr/>
          <p:nvPr/>
        </p:nvSpPr>
        <p:spPr>
          <a:xfrm>
            <a:off x="6406648" y="4527968"/>
            <a:ext cx="105228" cy="377570"/>
          </a:xfrm>
          <a:prstGeom prst="rect">
            <a:avLst/>
          </a:prstGeom>
          <a:ln>
            <a:noFill/>
          </a:ln>
        </p:spPr>
        <p:txBody>
          <a:bodyPr vert="horz" lIns="0" tIns="0" rIns="0" bIns="0" rtlCol="0">
            <a:noAutofit/>
          </a:bodyPr>
          <a:lstStyle/>
          <a:p>
            <a:pPr>
              <a:lnSpc>
                <a:spcPct val="107000"/>
              </a:lnSpc>
              <a:spcAft>
                <a:spcPts val="800"/>
              </a:spcAft>
            </a:pPr>
            <a:r>
              <a:rPr lang="fr-FR" sz="1100"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4" name="Rectangle 63"/>
          <p:cNvSpPr/>
          <p:nvPr/>
        </p:nvSpPr>
        <p:spPr>
          <a:xfrm>
            <a:off x="6485767"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7" name="Rectangle 66"/>
          <p:cNvSpPr/>
          <p:nvPr/>
        </p:nvSpPr>
        <p:spPr>
          <a:xfrm>
            <a:off x="6883942" y="4574400"/>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8" name="Rectangle 67"/>
          <p:cNvSpPr/>
          <p:nvPr/>
        </p:nvSpPr>
        <p:spPr>
          <a:xfrm>
            <a:off x="6778163" y="4555486"/>
            <a:ext cx="360622"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12" name="Shape 4607"/>
          <p:cNvSpPr/>
          <p:nvPr/>
        </p:nvSpPr>
        <p:spPr>
          <a:xfrm>
            <a:off x="7100155" y="2226208"/>
            <a:ext cx="138303" cy="825058"/>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13" name="Shape 4607"/>
          <p:cNvSpPr/>
          <p:nvPr/>
        </p:nvSpPr>
        <p:spPr>
          <a:xfrm>
            <a:off x="6942992" y="1315199"/>
            <a:ext cx="220831" cy="744486"/>
          </a:xfrm>
          <a:custGeom>
            <a:avLst/>
            <a:gdLst>
              <a:gd name="connsiteX0" fmla="*/ 38100 w 101374"/>
              <a:gd name="connsiteY0" fmla="*/ 0 h 665645"/>
              <a:gd name="connsiteX1" fmla="*/ 76200 w 101374"/>
              <a:gd name="connsiteY1" fmla="*/ 76200 h 665645"/>
              <a:gd name="connsiteX2" fmla="*/ 44450 w 101374"/>
              <a:gd name="connsiteY2" fmla="*/ 76200 h 665645"/>
              <a:gd name="connsiteX3" fmla="*/ 44450 w 101374"/>
              <a:gd name="connsiteY3" fmla="*/ 593725 h 665645"/>
              <a:gd name="connsiteX4" fmla="*/ 38100 w 101374"/>
              <a:gd name="connsiteY4" fmla="*/ 600075 h 665645"/>
              <a:gd name="connsiteX5" fmla="*/ 101374 w 101374"/>
              <a:gd name="connsiteY5" fmla="*/ 665486 h 665645"/>
              <a:gd name="connsiteX6" fmla="*/ 31750 w 101374"/>
              <a:gd name="connsiteY6" fmla="*/ 76200 h 665645"/>
              <a:gd name="connsiteX7" fmla="*/ 0 w 101374"/>
              <a:gd name="connsiteY7" fmla="*/ 76200 h 665645"/>
              <a:gd name="connsiteX8" fmla="*/ 38100 w 101374"/>
              <a:gd name="connsiteY8" fmla="*/ 0 h 6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74" h="665645">
                <a:moveTo>
                  <a:pt x="38100" y="0"/>
                </a:moveTo>
                <a:lnTo>
                  <a:pt x="76200" y="76200"/>
                </a:lnTo>
                <a:lnTo>
                  <a:pt x="44450" y="76200"/>
                </a:lnTo>
                <a:lnTo>
                  <a:pt x="44450" y="593725"/>
                </a:lnTo>
                <a:cubicBezTo>
                  <a:pt x="44450" y="597281"/>
                  <a:pt x="28613" y="588115"/>
                  <a:pt x="38100" y="600075"/>
                </a:cubicBezTo>
                <a:cubicBezTo>
                  <a:pt x="47587" y="612035"/>
                  <a:pt x="101374" y="669042"/>
                  <a:pt x="101374" y="665486"/>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9" name="Rectangle 68"/>
          <p:cNvSpPr/>
          <p:nvPr/>
        </p:nvSpPr>
        <p:spPr>
          <a:xfrm>
            <a:off x="6682035" y="4033031"/>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latin typeface="Arial" panose="020B0604020202020204" pitchFamily="34" charset="0"/>
                <a:ea typeface="Calibri" panose="020F0502020204030204" pitchFamily="34" charset="0"/>
              </a:rPr>
              <a:t>2</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72" name="Rectangle 71"/>
          <p:cNvSpPr/>
          <p:nvPr/>
        </p:nvSpPr>
        <p:spPr>
          <a:xfrm>
            <a:off x="7034919" y="5941966"/>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73" name="Rectangle 72"/>
          <p:cNvSpPr/>
          <p:nvPr/>
        </p:nvSpPr>
        <p:spPr>
          <a:xfrm>
            <a:off x="4897566" y="59419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pic>
        <p:nvPicPr>
          <p:cNvPr id="74" name="Picture 4708"/>
          <p:cNvPicPr/>
          <p:nvPr/>
        </p:nvPicPr>
        <p:blipFill>
          <a:blip r:embed="rId2"/>
          <a:stretch>
            <a:fillRect/>
          </a:stretch>
        </p:blipFill>
        <p:spPr>
          <a:xfrm>
            <a:off x="8924359" y="5501390"/>
            <a:ext cx="318214" cy="436405"/>
          </a:xfrm>
          <a:prstGeom prst="rect">
            <a:avLst/>
          </a:prstGeom>
        </p:spPr>
      </p:pic>
      <p:sp>
        <p:nvSpPr>
          <p:cNvPr id="75" name="Shape 4711"/>
          <p:cNvSpPr/>
          <p:nvPr/>
        </p:nvSpPr>
        <p:spPr>
          <a:xfrm>
            <a:off x="8702669" y="5606321"/>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cxnSp>
        <p:nvCxnSpPr>
          <p:cNvPr id="76" name="Connecteur droit 75"/>
          <p:cNvCxnSpPr/>
          <p:nvPr/>
        </p:nvCxnSpPr>
        <p:spPr>
          <a:xfrm flipV="1">
            <a:off x="8255069" y="5903505"/>
            <a:ext cx="401955" cy="238125"/>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533911" y="6068195"/>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Finish</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79" name="Rectangle 78"/>
          <p:cNvSpPr/>
          <p:nvPr/>
        </p:nvSpPr>
        <p:spPr>
          <a:xfrm>
            <a:off x="7163823" y="33494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pointage</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0" name="Rectangle 79"/>
          <p:cNvSpPr/>
          <p:nvPr/>
        </p:nvSpPr>
        <p:spPr>
          <a:xfrm>
            <a:off x="3050636" y="6144344"/>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1" name="Shape 4606"/>
          <p:cNvSpPr/>
          <p:nvPr/>
        </p:nvSpPr>
        <p:spPr>
          <a:xfrm>
            <a:off x="6778163" y="5267399"/>
            <a:ext cx="991232" cy="328223"/>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82" name="Rectangle 81"/>
          <p:cNvSpPr/>
          <p:nvPr/>
        </p:nvSpPr>
        <p:spPr>
          <a:xfrm>
            <a:off x="7612412" y="6417189"/>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Comité</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2" name="ZoneTexte 1"/>
          <p:cNvSpPr txBox="1"/>
          <p:nvPr/>
        </p:nvSpPr>
        <p:spPr>
          <a:xfrm>
            <a:off x="8657024" y="1363781"/>
            <a:ext cx="2833789" cy="2862322"/>
          </a:xfrm>
          <a:prstGeom prst="rect">
            <a:avLst/>
          </a:prstGeom>
          <a:noFill/>
        </p:spPr>
        <p:txBody>
          <a:bodyPr wrap="none" rtlCol="0">
            <a:spAutoFit/>
          </a:bodyPr>
          <a:lstStyle/>
          <a:p>
            <a:r>
              <a:rPr lang="fr-FR" dirty="0"/>
              <a:t>2</a:t>
            </a:r>
            <a:r>
              <a:rPr lang="fr-FR" dirty="0" smtClean="0"/>
              <a:t> bouées blanches</a:t>
            </a:r>
          </a:p>
          <a:p>
            <a:r>
              <a:rPr lang="fr-FR" dirty="0"/>
              <a:t> </a:t>
            </a:r>
            <a:r>
              <a:rPr lang="fr-FR" dirty="0" smtClean="0"/>
              <a:t>N° 1,2</a:t>
            </a:r>
          </a:p>
          <a:p>
            <a:endParaRPr lang="fr-FR" dirty="0" smtClean="0"/>
          </a:p>
          <a:p>
            <a:r>
              <a:rPr lang="fr-FR" dirty="0"/>
              <a:t>1</a:t>
            </a:r>
            <a:r>
              <a:rPr lang="fr-FR" dirty="0" smtClean="0"/>
              <a:t> bouée   Orange </a:t>
            </a:r>
          </a:p>
          <a:p>
            <a:r>
              <a:rPr lang="fr-FR" dirty="0" smtClean="0"/>
              <a:t>(Départ entre Comité et S</a:t>
            </a:r>
          </a:p>
          <a:p>
            <a:endParaRPr lang="fr-FR" dirty="0"/>
          </a:p>
          <a:p>
            <a:r>
              <a:rPr lang="fr-FR" dirty="0" smtClean="0"/>
              <a:t>1 buée Jaune (tube)</a:t>
            </a:r>
          </a:p>
          <a:p>
            <a:r>
              <a:rPr lang="fr-FR" dirty="0" smtClean="0"/>
              <a:t>(arrivée entre Comité et F </a:t>
            </a:r>
          </a:p>
          <a:p>
            <a:endParaRPr lang="fr-FR" dirty="0"/>
          </a:p>
          <a:p>
            <a:r>
              <a:rPr lang="fr-FR" dirty="0" smtClean="0"/>
              <a:t>Le viseur double les arrivées</a:t>
            </a:r>
            <a:endParaRPr lang="fr-FR" dirty="0"/>
          </a:p>
        </p:txBody>
      </p:sp>
      <p:sp>
        <p:nvSpPr>
          <p:cNvPr id="70" name="Shape 4575"/>
          <p:cNvSpPr/>
          <p:nvPr/>
        </p:nvSpPr>
        <p:spPr>
          <a:xfrm>
            <a:off x="6465515" y="4578176"/>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3" name="Shape 4575"/>
          <p:cNvSpPr/>
          <p:nvPr/>
        </p:nvSpPr>
        <p:spPr>
          <a:xfrm>
            <a:off x="8255069" y="1425711"/>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4" name="Shape 4571"/>
          <p:cNvSpPr/>
          <p:nvPr/>
        </p:nvSpPr>
        <p:spPr>
          <a:xfrm>
            <a:off x="8241001" y="2246885"/>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85" name="Rectangle 84"/>
          <p:cNvSpPr/>
          <p:nvPr/>
        </p:nvSpPr>
        <p:spPr>
          <a:xfrm>
            <a:off x="4403436" y="6387441"/>
            <a:ext cx="167413" cy="260943"/>
          </a:xfrm>
          <a:prstGeom prst="rect">
            <a:avLst/>
          </a:prstGeom>
          <a:ln>
            <a:noFill/>
          </a:ln>
        </p:spPr>
        <p:txBody>
          <a:bodyPr vert="horz" lIns="0" tIns="0" rIns="0" bIns="0" rtlCol="0">
            <a:noAutofit/>
          </a:bodyPr>
          <a:lstStyle/>
          <a:p>
            <a:pPr>
              <a:lnSpc>
                <a:spcPct val="107000"/>
              </a:lnSpc>
              <a:spcAft>
                <a:spcPts val="800"/>
              </a:spcAft>
            </a:pPr>
            <a:r>
              <a:rPr lang="fr-FR" sz="2800" dirty="0" smtClean="0">
                <a:solidFill>
                  <a:srgbClr val="FF0000"/>
                </a:solidFill>
                <a:effectLst/>
                <a:latin typeface="Calibri" panose="020F0502020204030204" pitchFamily="34" charset="0"/>
                <a:ea typeface="Calibri" panose="020F0502020204030204" pitchFamily="34" charset="0"/>
              </a:rPr>
              <a:t>S</a:t>
            </a:r>
            <a:endParaRPr lang="fr-FR" sz="2800" dirty="0">
              <a:solidFill>
                <a:srgbClr val="FF0000"/>
              </a:solidFill>
              <a:effectLst/>
              <a:latin typeface="Calibri" panose="020F0502020204030204" pitchFamily="34" charset="0"/>
              <a:ea typeface="Calibri" panose="020F0502020204030204" pitchFamily="34" charset="0"/>
            </a:endParaRPr>
          </a:p>
        </p:txBody>
      </p:sp>
      <p:sp>
        <p:nvSpPr>
          <p:cNvPr id="86" name="Shape 4711"/>
          <p:cNvSpPr/>
          <p:nvPr/>
        </p:nvSpPr>
        <p:spPr>
          <a:xfrm>
            <a:off x="8345201" y="3206023"/>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sp>
        <p:nvSpPr>
          <p:cNvPr id="87" name="Rectangle 86"/>
          <p:cNvSpPr/>
          <p:nvPr/>
        </p:nvSpPr>
        <p:spPr>
          <a:xfrm>
            <a:off x="8702669" y="5170084"/>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latin typeface="Arial" panose="020B0604020202020204" pitchFamily="34" charset="0"/>
                <a:ea typeface="Calibri" panose="020F0502020204030204" pitchFamily="34" charset="0"/>
              </a:rPr>
              <a:t>F</a:t>
            </a:r>
            <a:r>
              <a:rPr lang="en-US" sz="2000" b="1" dirty="0" smtClean="0">
                <a:solidFill>
                  <a:srgbClr val="FF0000"/>
                </a:solidFill>
                <a:latin typeface="Arial" panose="020B0604020202020204" pitchFamily="34" charset="0"/>
                <a:ea typeface="Calibri" panose="020F0502020204030204" pitchFamily="34" charset="0"/>
              </a:rPr>
              <a:t>’’</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88" name="Rectangle 87"/>
          <p:cNvSpPr/>
          <p:nvPr/>
        </p:nvSpPr>
        <p:spPr>
          <a:xfrm>
            <a:off x="9417604" y="561150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9" name="Rectangle 88"/>
          <p:cNvSpPr/>
          <p:nvPr/>
        </p:nvSpPr>
        <p:spPr>
          <a:xfrm>
            <a:off x="3331911" y="550292"/>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Vent </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3" name="ZoneTexte 2"/>
          <p:cNvSpPr txBox="1"/>
          <p:nvPr/>
        </p:nvSpPr>
        <p:spPr>
          <a:xfrm>
            <a:off x="374073" y="729034"/>
            <a:ext cx="2346476" cy="923330"/>
          </a:xfrm>
          <a:prstGeom prst="rect">
            <a:avLst/>
          </a:prstGeom>
          <a:noFill/>
        </p:spPr>
        <p:txBody>
          <a:bodyPr wrap="none" rtlCol="0">
            <a:spAutoFit/>
          </a:bodyPr>
          <a:lstStyle/>
          <a:p>
            <a:r>
              <a:rPr lang="fr-FR" dirty="0" smtClean="0"/>
              <a:t>Parcours SRSP </a:t>
            </a:r>
            <a:r>
              <a:rPr lang="fr-FR" dirty="0" smtClean="0"/>
              <a:t>B1</a:t>
            </a:r>
            <a:endParaRPr lang="fr-FR" dirty="0" smtClean="0"/>
          </a:p>
          <a:p>
            <a:endParaRPr lang="fr-FR" dirty="0"/>
          </a:p>
          <a:p>
            <a:r>
              <a:rPr lang="fr-FR" dirty="0" smtClean="0"/>
              <a:t>Départ,1,2,1,2, Arrivée</a:t>
            </a:r>
            <a:endParaRPr lang="fr-FR" dirty="0"/>
          </a:p>
        </p:txBody>
      </p:sp>
      <p:sp>
        <p:nvSpPr>
          <p:cNvPr id="90" name="Shape 4628"/>
          <p:cNvSpPr/>
          <p:nvPr/>
        </p:nvSpPr>
        <p:spPr>
          <a:xfrm>
            <a:off x="5822617" y="1776499"/>
            <a:ext cx="171998" cy="940771"/>
          </a:xfrm>
          <a:custGeom>
            <a:avLst/>
            <a:gdLst/>
            <a:ahLst/>
            <a:cxnLst/>
            <a:rect l="0" t="0" r="0" b="0"/>
            <a:pathLst>
              <a:path w="76200" h="514350">
                <a:moveTo>
                  <a:pt x="38100" y="0"/>
                </a:moveTo>
                <a:cubicBezTo>
                  <a:pt x="41656" y="0"/>
                  <a:pt x="44450" y="2794"/>
                  <a:pt x="44450" y="6350"/>
                </a:cubicBezTo>
                <a:lnTo>
                  <a:pt x="44450" y="438150"/>
                </a:lnTo>
                <a:lnTo>
                  <a:pt x="76200" y="438150"/>
                </a:lnTo>
                <a:lnTo>
                  <a:pt x="38100" y="514350"/>
                </a:lnTo>
                <a:lnTo>
                  <a:pt x="0" y="438150"/>
                </a:lnTo>
                <a:lnTo>
                  <a:pt x="31750" y="438150"/>
                </a:lnTo>
                <a:lnTo>
                  <a:pt x="31750" y="6350"/>
                </a:lnTo>
                <a:cubicBezTo>
                  <a:pt x="31750" y="2794"/>
                  <a:pt x="34544" y="0"/>
                  <a:pt x="38100" y="0"/>
                </a:cubicBez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91" name="Shape 4628"/>
          <p:cNvSpPr/>
          <p:nvPr/>
        </p:nvSpPr>
        <p:spPr>
          <a:xfrm>
            <a:off x="5789988" y="3364594"/>
            <a:ext cx="171998" cy="940771"/>
          </a:xfrm>
          <a:custGeom>
            <a:avLst/>
            <a:gdLst/>
            <a:ahLst/>
            <a:cxnLst/>
            <a:rect l="0" t="0" r="0" b="0"/>
            <a:pathLst>
              <a:path w="76200" h="514350">
                <a:moveTo>
                  <a:pt x="38100" y="0"/>
                </a:moveTo>
                <a:cubicBezTo>
                  <a:pt x="41656" y="0"/>
                  <a:pt x="44450" y="2794"/>
                  <a:pt x="44450" y="6350"/>
                </a:cubicBezTo>
                <a:lnTo>
                  <a:pt x="44450" y="438150"/>
                </a:lnTo>
                <a:lnTo>
                  <a:pt x="76200" y="438150"/>
                </a:lnTo>
                <a:lnTo>
                  <a:pt x="38100" y="514350"/>
                </a:lnTo>
                <a:lnTo>
                  <a:pt x="0" y="438150"/>
                </a:lnTo>
                <a:lnTo>
                  <a:pt x="31750" y="438150"/>
                </a:lnTo>
                <a:lnTo>
                  <a:pt x="31750" y="6350"/>
                </a:lnTo>
                <a:cubicBezTo>
                  <a:pt x="31750" y="2794"/>
                  <a:pt x="34544" y="0"/>
                  <a:pt x="38100" y="0"/>
                </a:cubicBez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Tree>
    <p:extLst>
      <p:ext uri="{BB962C8B-B14F-4D97-AF65-F5344CB8AC3E}">
        <p14:creationId xmlns:p14="http://schemas.microsoft.com/office/powerpoint/2010/main" val="60018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565"/>
          <p:cNvGrpSpPr/>
          <p:nvPr/>
        </p:nvGrpSpPr>
        <p:grpSpPr>
          <a:xfrm>
            <a:off x="2887106" y="519247"/>
            <a:ext cx="380750" cy="664976"/>
            <a:chOff x="0" y="0"/>
            <a:chExt cx="121920" cy="393065"/>
          </a:xfrm>
        </p:grpSpPr>
        <p:sp>
          <p:nvSpPr>
            <p:cNvPr id="5" name="Shape 4623"/>
            <p:cNvSpPr/>
            <p:nvPr/>
          </p:nvSpPr>
          <p:spPr>
            <a:xfrm>
              <a:off x="0" y="0"/>
              <a:ext cx="121920" cy="393065"/>
            </a:xfrm>
            <a:custGeom>
              <a:avLst/>
              <a:gdLst/>
              <a:ahLst/>
              <a:cxnLst/>
              <a:rect l="0" t="0" r="0" b="0"/>
              <a:pathLst>
                <a:path w="121920" h="393065">
                  <a:moveTo>
                    <a:pt x="30480" y="0"/>
                  </a:moveTo>
                  <a:lnTo>
                    <a:pt x="91440" y="0"/>
                  </a:lnTo>
                  <a:lnTo>
                    <a:pt x="91440" y="332105"/>
                  </a:lnTo>
                  <a:lnTo>
                    <a:pt x="121920" y="332105"/>
                  </a:lnTo>
                  <a:lnTo>
                    <a:pt x="60960" y="393065"/>
                  </a:lnTo>
                  <a:lnTo>
                    <a:pt x="0" y="332105"/>
                  </a:lnTo>
                  <a:lnTo>
                    <a:pt x="30480" y="332105"/>
                  </a:lnTo>
                  <a:lnTo>
                    <a:pt x="30480" y="0"/>
                  </a:lnTo>
                  <a:close/>
                </a:path>
              </a:pathLst>
            </a:custGeom>
            <a:ln w="0" cap="rnd">
              <a:round/>
            </a:ln>
          </p:spPr>
          <p:style>
            <a:lnRef idx="0">
              <a:srgbClr val="000000">
                <a:alpha val="0"/>
              </a:srgbClr>
            </a:lnRef>
            <a:fillRef idx="1">
              <a:srgbClr val="4F81BD"/>
            </a:fillRef>
            <a:effectRef idx="0">
              <a:scrgbClr r="0" g="0" b="0"/>
            </a:effectRef>
            <a:fontRef idx="none"/>
          </p:style>
          <p:txBody>
            <a:bodyPr/>
            <a:lstStyle/>
            <a:p>
              <a:endParaRPr lang="fr-FR" dirty="0"/>
            </a:p>
          </p:txBody>
        </p:sp>
        <p:sp>
          <p:nvSpPr>
            <p:cNvPr id="6" name="Shape 4624"/>
            <p:cNvSpPr/>
            <p:nvPr/>
          </p:nvSpPr>
          <p:spPr>
            <a:xfrm>
              <a:off x="0" y="0"/>
              <a:ext cx="121920" cy="393065"/>
            </a:xfrm>
            <a:custGeom>
              <a:avLst/>
              <a:gdLst/>
              <a:ahLst/>
              <a:cxnLst/>
              <a:rect l="0" t="0" r="0" b="0"/>
              <a:pathLst>
                <a:path w="121920" h="393065">
                  <a:moveTo>
                    <a:pt x="0" y="332105"/>
                  </a:moveTo>
                  <a:lnTo>
                    <a:pt x="30480" y="332105"/>
                  </a:lnTo>
                  <a:lnTo>
                    <a:pt x="30480" y="0"/>
                  </a:lnTo>
                  <a:lnTo>
                    <a:pt x="91440" y="0"/>
                  </a:lnTo>
                  <a:lnTo>
                    <a:pt x="91440" y="332105"/>
                  </a:lnTo>
                  <a:lnTo>
                    <a:pt x="121920" y="332105"/>
                  </a:lnTo>
                  <a:lnTo>
                    <a:pt x="60960" y="393065"/>
                  </a:lnTo>
                  <a:close/>
                </a:path>
              </a:pathLst>
            </a:custGeom>
            <a:ln w="25400" cap="rnd">
              <a:miter lim="101600"/>
            </a:ln>
          </p:spPr>
          <p:style>
            <a:lnRef idx="1">
              <a:srgbClr val="243F60"/>
            </a:lnRef>
            <a:fillRef idx="0">
              <a:srgbClr val="000000">
                <a:alpha val="0"/>
              </a:srgbClr>
            </a:fillRef>
            <a:effectRef idx="0">
              <a:scrgbClr r="0" g="0" b="0"/>
            </a:effectRef>
            <a:fontRef idx="none"/>
          </p:style>
          <p:txBody>
            <a:bodyPr/>
            <a:lstStyle/>
            <a:p>
              <a:endParaRPr lang="fr-FR" dirty="0"/>
            </a:p>
          </p:txBody>
        </p:sp>
      </p:grpSp>
      <p:pic>
        <p:nvPicPr>
          <p:cNvPr id="27" name="Picture 4569"/>
          <p:cNvPicPr/>
          <p:nvPr/>
        </p:nvPicPr>
        <p:blipFill>
          <a:blip r:embed="rId2"/>
          <a:stretch>
            <a:fillRect/>
          </a:stretch>
        </p:blipFill>
        <p:spPr>
          <a:xfrm>
            <a:off x="3738738" y="5923464"/>
            <a:ext cx="440028" cy="468062"/>
          </a:xfrm>
          <a:prstGeom prst="rect">
            <a:avLst/>
          </a:prstGeom>
        </p:spPr>
      </p:pic>
      <p:sp>
        <p:nvSpPr>
          <p:cNvPr id="28" name="Shape 4570"/>
          <p:cNvSpPr/>
          <p:nvPr/>
        </p:nvSpPr>
        <p:spPr>
          <a:xfrm>
            <a:off x="6444158" y="4579966"/>
            <a:ext cx="315043" cy="266668"/>
          </a:xfrm>
          <a:custGeom>
            <a:avLst/>
            <a:gdLst/>
            <a:ahLst/>
            <a:cxnLst/>
            <a:rect l="0" t="0" r="0" b="0"/>
            <a:pathLst>
              <a:path w="139573" h="145796">
                <a:moveTo>
                  <a:pt x="67691" y="0"/>
                </a:moveTo>
                <a:lnTo>
                  <a:pt x="72009" y="0"/>
                </a:lnTo>
                <a:lnTo>
                  <a:pt x="82169" y="1143"/>
                </a:lnTo>
                <a:lnTo>
                  <a:pt x="85979" y="2032"/>
                </a:lnTo>
                <a:lnTo>
                  <a:pt x="95504" y="5080"/>
                </a:lnTo>
                <a:lnTo>
                  <a:pt x="99060" y="6604"/>
                </a:lnTo>
                <a:lnTo>
                  <a:pt x="107696" y="11557"/>
                </a:lnTo>
                <a:lnTo>
                  <a:pt x="110744" y="13843"/>
                </a:lnTo>
                <a:lnTo>
                  <a:pt x="118237" y="20320"/>
                </a:lnTo>
                <a:lnTo>
                  <a:pt x="120777" y="22987"/>
                </a:lnTo>
                <a:lnTo>
                  <a:pt x="127000" y="30988"/>
                </a:lnTo>
                <a:lnTo>
                  <a:pt x="128905" y="34036"/>
                </a:lnTo>
                <a:lnTo>
                  <a:pt x="133604" y="43180"/>
                </a:lnTo>
                <a:lnTo>
                  <a:pt x="135001" y="46609"/>
                </a:lnTo>
                <a:lnTo>
                  <a:pt x="137922" y="56769"/>
                </a:lnTo>
                <a:lnTo>
                  <a:pt x="138557" y="60198"/>
                </a:lnTo>
                <a:lnTo>
                  <a:pt x="139573" y="70993"/>
                </a:lnTo>
                <a:lnTo>
                  <a:pt x="139573" y="74803"/>
                </a:lnTo>
                <a:lnTo>
                  <a:pt x="138557" y="85598"/>
                </a:lnTo>
                <a:lnTo>
                  <a:pt x="137922" y="89027"/>
                </a:lnTo>
                <a:lnTo>
                  <a:pt x="135001" y="99187"/>
                </a:lnTo>
                <a:lnTo>
                  <a:pt x="133604" y="102616"/>
                </a:lnTo>
                <a:lnTo>
                  <a:pt x="128905" y="111760"/>
                </a:lnTo>
                <a:lnTo>
                  <a:pt x="127000" y="114808"/>
                </a:lnTo>
                <a:lnTo>
                  <a:pt x="120777" y="122809"/>
                </a:lnTo>
                <a:lnTo>
                  <a:pt x="118237" y="125476"/>
                </a:lnTo>
                <a:lnTo>
                  <a:pt x="110744" y="131953"/>
                </a:lnTo>
                <a:lnTo>
                  <a:pt x="107696" y="134239"/>
                </a:lnTo>
                <a:lnTo>
                  <a:pt x="99060" y="139192"/>
                </a:lnTo>
                <a:lnTo>
                  <a:pt x="95504" y="140716"/>
                </a:lnTo>
                <a:lnTo>
                  <a:pt x="85979" y="143764"/>
                </a:lnTo>
                <a:lnTo>
                  <a:pt x="82169" y="144653"/>
                </a:lnTo>
                <a:lnTo>
                  <a:pt x="72009" y="145796"/>
                </a:lnTo>
                <a:lnTo>
                  <a:pt x="67691" y="145796"/>
                </a:lnTo>
                <a:lnTo>
                  <a:pt x="57404" y="144653"/>
                </a:lnTo>
                <a:lnTo>
                  <a:pt x="53594" y="143764"/>
                </a:lnTo>
                <a:lnTo>
                  <a:pt x="44069" y="140716"/>
                </a:lnTo>
                <a:lnTo>
                  <a:pt x="40513" y="139192"/>
                </a:lnTo>
                <a:lnTo>
                  <a:pt x="31877" y="134239"/>
                </a:lnTo>
                <a:lnTo>
                  <a:pt x="28829" y="131953"/>
                </a:lnTo>
                <a:lnTo>
                  <a:pt x="21336" y="125476"/>
                </a:lnTo>
                <a:lnTo>
                  <a:pt x="18796" y="122809"/>
                </a:lnTo>
                <a:lnTo>
                  <a:pt x="12573" y="114808"/>
                </a:lnTo>
                <a:lnTo>
                  <a:pt x="10668" y="111760"/>
                </a:lnTo>
                <a:lnTo>
                  <a:pt x="5969" y="102616"/>
                </a:lnTo>
                <a:lnTo>
                  <a:pt x="4572" y="99187"/>
                </a:lnTo>
                <a:lnTo>
                  <a:pt x="1651" y="89027"/>
                </a:lnTo>
                <a:lnTo>
                  <a:pt x="1016" y="85598"/>
                </a:lnTo>
                <a:lnTo>
                  <a:pt x="0" y="74803"/>
                </a:lnTo>
                <a:lnTo>
                  <a:pt x="0" y="70993"/>
                </a:lnTo>
                <a:lnTo>
                  <a:pt x="1016" y="60198"/>
                </a:lnTo>
                <a:lnTo>
                  <a:pt x="1651" y="56769"/>
                </a:lnTo>
                <a:lnTo>
                  <a:pt x="4572" y="46609"/>
                </a:lnTo>
                <a:lnTo>
                  <a:pt x="5969" y="43180"/>
                </a:lnTo>
                <a:lnTo>
                  <a:pt x="10668" y="34036"/>
                </a:lnTo>
                <a:lnTo>
                  <a:pt x="12573" y="30988"/>
                </a:lnTo>
                <a:lnTo>
                  <a:pt x="18796" y="22987"/>
                </a:lnTo>
                <a:lnTo>
                  <a:pt x="21336" y="20320"/>
                </a:lnTo>
                <a:lnTo>
                  <a:pt x="28829" y="13843"/>
                </a:lnTo>
                <a:lnTo>
                  <a:pt x="31877" y="11557"/>
                </a:lnTo>
                <a:lnTo>
                  <a:pt x="40513" y="6604"/>
                </a:lnTo>
                <a:lnTo>
                  <a:pt x="44069" y="5080"/>
                </a:lnTo>
                <a:lnTo>
                  <a:pt x="53594" y="2032"/>
                </a:lnTo>
                <a:lnTo>
                  <a:pt x="57404" y="1143"/>
                </a:lnTo>
                <a:lnTo>
                  <a:pt x="67691" y="0"/>
                </a:lnTo>
                <a:close/>
              </a:path>
            </a:pathLst>
          </a:custGeom>
          <a:ln w="0" cap="flat">
            <a:miter lim="127000"/>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29" name="Shape 4571"/>
          <p:cNvSpPr/>
          <p:nvPr/>
        </p:nvSpPr>
        <p:spPr>
          <a:xfrm>
            <a:off x="4340688" y="5998882"/>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1" name="Shape 4573"/>
          <p:cNvSpPr/>
          <p:nvPr/>
        </p:nvSpPr>
        <p:spPr>
          <a:xfrm>
            <a:off x="6249270" y="936933"/>
            <a:ext cx="315043" cy="267829"/>
          </a:xfrm>
          <a:custGeom>
            <a:avLst/>
            <a:gdLst/>
            <a:ahLst/>
            <a:cxnLst/>
            <a:rect l="0" t="0" r="0" b="0"/>
            <a:pathLst>
              <a:path w="139573" h="146431">
                <a:moveTo>
                  <a:pt x="67691" y="0"/>
                </a:moveTo>
                <a:lnTo>
                  <a:pt x="72009" y="0"/>
                </a:lnTo>
                <a:lnTo>
                  <a:pt x="82296" y="1143"/>
                </a:lnTo>
                <a:lnTo>
                  <a:pt x="86106" y="2032"/>
                </a:lnTo>
                <a:lnTo>
                  <a:pt x="95631" y="5207"/>
                </a:lnTo>
                <a:lnTo>
                  <a:pt x="99187" y="6731"/>
                </a:lnTo>
                <a:lnTo>
                  <a:pt x="107696" y="11684"/>
                </a:lnTo>
                <a:lnTo>
                  <a:pt x="110871" y="13970"/>
                </a:lnTo>
                <a:lnTo>
                  <a:pt x="118364" y="20574"/>
                </a:lnTo>
                <a:lnTo>
                  <a:pt x="120777" y="23114"/>
                </a:lnTo>
                <a:lnTo>
                  <a:pt x="127000" y="31115"/>
                </a:lnTo>
                <a:lnTo>
                  <a:pt x="128905" y="34163"/>
                </a:lnTo>
                <a:lnTo>
                  <a:pt x="133604" y="43434"/>
                </a:lnTo>
                <a:lnTo>
                  <a:pt x="134874" y="46736"/>
                </a:lnTo>
                <a:lnTo>
                  <a:pt x="137922" y="57023"/>
                </a:lnTo>
                <a:lnTo>
                  <a:pt x="138557" y="60452"/>
                </a:lnTo>
                <a:lnTo>
                  <a:pt x="139573" y="71374"/>
                </a:lnTo>
                <a:lnTo>
                  <a:pt x="139573" y="75057"/>
                </a:lnTo>
                <a:lnTo>
                  <a:pt x="138557" y="85979"/>
                </a:lnTo>
                <a:lnTo>
                  <a:pt x="137922" y="89408"/>
                </a:lnTo>
                <a:lnTo>
                  <a:pt x="134874" y="99695"/>
                </a:lnTo>
                <a:lnTo>
                  <a:pt x="133604" y="102997"/>
                </a:lnTo>
                <a:lnTo>
                  <a:pt x="128905" y="112268"/>
                </a:lnTo>
                <a:lnTo>
                  <a:pt x="127000" y="115316"/>
                </a:lnTo>
                <a:lnTo>
                  <a:pt x="120777" y="123317"/>
                </a:lnTo>
                <a:lnTo>
                  <a:pt x="118364" y="125857"/>
                </a:lnTo>
                <a:lnTo>
                  <a:pt x="110871" y="132461"/>
                </a:lnTo>
                <a:lnTo>
                  <a:pt x="107696" y="134874"/>
                </a:lnTo>
                <a:lnTo>
                  <a:pt x="99187" y="139700"/>
                </a:lnTo>
                <a:lnTo>
                  <a:pt x="95631" y="141224"/>
                </a:lnTo>
                <a:lnTo>
                  <a:pt x="86106" y="144399"/>
                </a:lnTo>
                <a:lnTo>
                  <a:pt x="82296" y="145288"/>
                </a:lnTo>
                <a:lnTo>
                  <a:pt x="72009" y="146431"/>
                </a:lnTo>
                <a:lnTo>
                  <a:pt x="67691" y="146431"/>
                </a:lnTo>
                <a:lnTo>
                  <a:pt x="57531" y="145288"/>
                </a:lnTo>
                <a:lnTo>
                  <a:pt x="53721" y="144399"/>
                </a:lnTo>
                <a:lnTo>
                  <a:pt x="44196" y="141224"/>
                </a:lnTo>
                <a:lnTo>
                  <a:pt x="40640" y="139700"/>
                </a:lnTo>
                <a:lnTo>
                  <a:pt x="31877" y="134874"/>
                </a:lnTo>
                <a:lnTo>
                  <a:pt x="28829" y="132461"/>
                </a:lnTo>
                <a:lnTo>
                  <a:pt x="21209" y="125857"/>
                </a:lnTo>
                <a:lnTo>
                  <a:pt x="18796" y="123317"/>
                </a:lnTo>
                <a:lnTo>
                  <a:pt x="12573" y="115316"/>
                </a:lnTo>
                <a:lnTo>
                  <a:pt x="10668" y="112268"/>
                </a:lnTo>
                <a:lnTo>
                  <a:pt x="6096" y="102997"/>
                </a:lnTo>
                <a:lnTo>
                  <a:pt x="4699" y="99695"/>
                </a:lnTo>
                <a:lnTo>
                  <a:pt x="1778" y="89408"/>
                </a:lnTo>
                <a:lnTo>
                  <a:pt x="1143" y="85979"/>
                </a:lnTo>
                <a:lnTo>
                  <a:pt x="0" y="75057"/>
                </a:lnTo>
                <a:lnTo>
                  <a:pt x="0" y="71374"/>
                </a:lnTo>
                <a:lnTo>
                  <a:pt x="1143" y="60452"/>
                </a:lnTo>
                <a:lnTo>
                  <a:pt x="1778" y="57023"/>
                </a:lnTo>
                <a:lnTo>
                  <a:pt x="4699" y="46736"/>
                </a:lnTo>
                <a:lnTo>
                  <a:pt x="6096" y="43434"/>
                </a:lnTo>
                <a:lnTo>
                  <a:pt x="10668" y="34163"/>
                </a:lnTo>
                <a:lnTo>
                  <a:pt x="12573" y="31115"/>
                </a:lnTo>
                <a:lnTo>
                  <a:pt x="18796" y="23114"/>
                </a:lnTo>
                <a:lnTo>
                  <a:pt x="21209" y="20574"/>
                </a:lnTo>
                <a:lnTo>
                  <a:pt x="28829" y="13970"/>
                </a:lnTo>
                <a:lnTo>
                  <a:pt x="31877" y="11684"/>
                </a:lnTo>
                <a:lnTo>
                  <a:pt x="40640" y="6731"/>
                </a:lnTo>
                <a:lnTo>
                  <a:pt x="44196" y="5207"/>
                </a:lnTo>
                <a:lnTo>
                  <a:pt x="53721" y="2032"/>
                </a:lnTo>
                <a:lnTo>
                  <a:pt x="57531" y="1143"/>
                </a:lnTo>
                <a:lnTo>
                  <a:pt x="67691" y="0"/>
                </a:lnTo>
                <a:close/>
              </a:path>
            </a:pathLst>
          </a:custGeom>
          <a:ln w="0" cap="rnd">
            <a:round/>
          </a:ln>
        </p:spPr>
        <p:style>
          <a:lnRef idx="0">
            <a:srgbClr val="000000">
              <a:alpha val="0"/>
            </a:srgbClr>
          </a:lnRef>
          <a:fillRef idx="1">
            <a:srgbClr val="000000">
              <a:alpha val="38039"/>
            </a:srgbClr>
          </a:fillRef>
          <a:effectRef idx="0">
            <a:scrgbClr r="0" g="0" b="0"/>
          </a:effectRef>
          <a:fontRef idx="none"/>
        </p:style>
        <p:txBody>
          <a:bodyPr/>
          <a:lstStyle/>
          <a:p>
            <a:endParaRPr lang="fr-FR" dirty="0"/>
          </a:p>
        </p:txBody>
      </p:sp>
      <p:sp>
        <p:nvSpPr>
          <p:cNvPr id="32" name="Shape 4574"/>
          <p:cNvSpPr/>
          <p:nvPr/>
        </p:nvSpPr>
        <p:spPr>
          <a:xfrm>
            <a:off x="6291983" y="934842"/>
            <a:ext cx="229330" cy="198607"/>
          </a:xfrm>
          <a:custGeom>
            <a:avLst/>
            <a:gdLst/>
            <a:ahLst/>
            <a:cxnLst/>
            <a:rect l="0" t="0" r="0" b="0"/>
            <a:pathLst>
              <a:path w="101600" h="108585">
                <a:moveTo>
                  <a:pt x="50800" y="0"/>
                </a:moveTo>
                <a:cubicBezTo>
                  <a:pt x="78867" y="0"/>
                  <a:pt x="101600" y="24257"/>
                  <a:pt x="101600" y="54229"/>
                </a:cubicBezTo>
                <a:cubicBezTo>
                  <a:pt x="101600" y="84328"/>
                  <a:pt x="78867" y="108585"/>
                  <a:pt x="50800" y="108585"/>
                </a:cubicBezTo>
                <a:cubicBezTo>
                  <a:pt x="22733" y="108585"/>
                  <a:pt x="0" y="84328"/>
                  <a:pt x="0" y="54229"/>
                </a:cubicBezTo>
                <a:cubicBezTo>
                  <a:pt x="0" y="24257"/>
                  <a:pt x="22733" y="0"/>
                  <a:pt x="50800" y="0"/>
                </a:cubicBezTo>
                <a:close/>
              </a:path>
            </a:pathLst>
          </a:custGeom>
          <a:ln w="0" cap="rnd">
            <a:round/>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33" name="Shape 4575"/>
          <p:cNvSpPr/>
          <p:nvPr/>
        </p:nvSpPr>
        <p:spPr>
          <a:xfrm>
            <a:off x="6291983" y="934842"/>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38" name="Rectangle 37"/>
          <p:cNvSpPr/>
          <p:nvPr/>
        </p:nvSpPr>
        <p:spPr>
          <a:xfrm>
            <a:off x="5807236"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0" name="Rectangle 39"/>
          <p:cNvSpPr/>
          <p:nvPr/>
        </p:nvSpPr>
        <p:spPr>
          <a:xfrm>
            <a:off x="5982673" y="4375199"/>
            <a:ext cx="69889" cy="233108"/>
          </a:xfrm>
          <a:prstGeom prst="rect">
            <a:avLst/>
          </a:prstGeom>
          <a:ln>
            <a:noFill/>
          </a:ln>
        </p:spPr>
        <p:txBody>
          <a:bodyPr vert="horz" lIns="0" tIns="0" rIns="0" bIns="0" rtlCol="0">
            <a:noAutofit/>
          </a:bodyPr>
          <a:lstStyle/>
          <a:p>
            <a:pPr>
              <a:lnSpc>
                <a:spcPct val="107000"/>
              </a:lnSpc>
              <a:spcAft>
                <a:spcPts val="800"/>
              </a:spcAft>
            </a:pPr>
            <a:r>
              <a:rPr lang="fr-FR" sz="800" b="1" dirty="0">
                <a:solidFill>
                  <a:srgbClr val="000000"/>
                </a:solidFill>
                <a:effectLst/>
                <a:latin typeface="Arial" panose="020B0604020202020204" pitchFamily="34" charset="0"/>
                <a:ea typeface="Arial" panose="020B060402020202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1" name="Rectangle 40"/>
          <p:cNvSpPr/>
          <p:nvPr/>
        </p:nvSpPr>
        <p:spPr>
          <a:xfrm>
            <a:off x="5700597" y="4558274"/>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2" name="Rectangle 41"/>
          <p:cNvSpPr/>
          <p:nvPr/>
        </p:nvSpPr>
        <p:spPr>
          <a:xfrm>
            <a:off x="6344729" y="1350588"/>
            <a:ext cx="156471"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effectLst/>
                <a:latin typeface="Arial" panose="020B0604020202020204" pitchFamily="34" charset="0"/>
                <a:ea typeface="Arial" panose="020B0604020202020204" pitchFamily="34" charset="0"/>
              </a:rPr>
              <a:t>1</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43" name="Rectangle 42"/>
          <p:cNvSpPr/>
          <p:nvPr/>
        </p:nvSpPr>
        <p:spPr>
          <a:xfrm>
            <a:off x="6461687" y="1316517"/>
            <a:ext cx="85784" cy="307801"/>
          </a:xfrm>
          <a:prstGeom prst="rect">
            <a:avLst/>
          </a:prstGeom>
          <a:ln>
            <a:noFill/>
          </a:ln>
        </p:spPr>
        <p:txBody>
          <a:bodyPr vert="horz" lIns="0" tIns="0" rIns="0" bIns="0" rtlCol="0">
            <a:noAutofit/>
          </a:bodyPr>
          <a:lstStyle/>
          <a:p>
            <a:pPr>
              <a:lnSpc>
                <a:spcPct val="107000"/>
              </a:lnSpc>
              <a:spcAft>
                <a:spcPts val="800"/>
              </a:spcAft>
            </a:pPr>
            <a:r>
              <a:rPr lang="fr-FR" sz="9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4" name="Shape 4591"/>
          <p:cNvSpPr/>
          <p:nvPr/>
        </p:nvSpPr>
        <p:spPr>
          <a:xfrm>
            <a:off x="6098772" y="646107"/>
            <a:ext cx="785170" cy="421837"/>
          </a:xfrm>
          <a:custGeom>
            <a:avLst/>
            <a:gdLst/>
            <a:ahLst/>
            <a:cxnLst/>
            <a:rect l="0" t="0" r="0" b="0"/>
            <a:pathLst>
              <a:path w="347853" h="230632">
                <a:moveTo>
                  <a:pt x="0" y="50292"/>
                </a:moveTo>
                <a:cubicBezTo>
                  <a:pt x="67310" y="5334"/>
                  <a:pt x="154305" y="0"/>
                  <a:pt x="226822" y="36449"/>
                </a:cubicBezTo>
                <a:cubicBezTo>
                  <a:pt x="301117" y="73787"/>
                  <a:pt x="347853" y="148717"/>
                  <a:pt x="347853" y="230632"/>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45" name="Rectangle 44"/>
          <p:cNvSpPr/>
          <p:nvPr/>
        </p:nvSpPr>
        <p:spPr>
          <a:xfrm>
            <a:off x="6096192" y="922717"/>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7" name="Rectangle 46"/>
          <p:cNvSpPr/>
          <p:nvPr/>
        </p:nvSpPr>
        <p:spPr>
          <a:xfrm>
            <a:off x="5535479"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49" name="Shape 4607"/>
          <p:cNvSpPr/>
          <p:nvPr/>
        </p:nvSpPr>
        <p:spPr>
          <a:xfrm>
            <a:off x="7189238" y="3645656"/>
            <a:ext cx="171998" cy="1097566"/>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0" name="Shape 4609"/>
          <p:cNvSpPr/>
          <p:nvPr/>
        </p:nvSpPr>
        <p:spPr>
          <a:xfrm>
            <a:off x="5880048" y="729034"/>
            <a:ext cx="260003" cy="205111"/>
          </a:xfrm>
          <a:custGeom>
            <a:avLst/>
            <a:gdLst/>
            <a:ahLst/>
            <a:cxnLst/>
            <a:rect l="0" t="0" r="0" b="0"/>
            <a:pathLst>
              <a:path w="115189" h="112141">
                <a:moveTo>
                  <a:pt x="105029" y="1651"/>
                </a:moveTo>
                <a:cubicBezTo>
                  <a:pt x="108204" y="0"/>
                  <a:pt x="112014" y="1270"/>
                  <a:pt x="113538" y="4445"/>
                </a:cubicBezTo>
                <a:cubicBezTo>
                  <a:pt x="115189" y="7620"/>
                  <a:pt x="113919" y="11430"/>
                  <a:pt x="110744" y="12954"/>
                </a:cubicBezTo>
                <a:lnTo>
                  <a:pt x="94107" y="21336"/>
                </a:lnTo>
                <a:lnTo>
                  <a:pt x="78105" y="30988"/>
                </a:lnTo>
                <a:lnTo>
                  <a:pt x="63373" y="42164"/>
                </a:lnTo>
                <a:lnTo>
                  <a:pt x="49806" y="54170"/>
                </a:lnTo>
                <a:lnTo>
                  <a:pt x="75438" y="72644"/>
                </a:lnTo>
                <a:lnTo>
                  <a:pt x="0" y="112141"/>
                </a:lnTo>
                <a:lnTo>
                  <a:pt x="13589" y="28067"/>
                </a:lnTo>
                <a:lnTo>
                  <a:pt x="39478" y="46726"/>
                </a:lnTo>
                <a:lnTo>
                  <a:pt x="39751" y="46355"/>
                </a:lnTo>
                <a:cubicBezTo>
                  <a:pt x="40005" y="45974"/>
                  <a:pt x="40259" y="45593"/>
                  <a:pt x="40640" y="45339"/>
                </a:cubicBezTo>
                <a:lnTo>
                  <a:pt x="54864" y="32639"/>
                </a:lnTo>
                <a:lnTo>
                  <a:pt x="70485" y="20828"/>
                </a:lnTo>
                <a:lnTo>
                  <a:pt x="87376" y="10414"/>
                </a:lnTo>
                <a:lnTo>
                  <a:pt x="105029" y="1651"/>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1" name="Rectangle 50"/>
          <p:cNvSpPr/>
          <p:nvPr/>
        </p:nvSpPr>
        <p:spPr>
          <a:xfrm>
            <a:off x="5944834" y="973248"/>
            <a:ext cx="105228" cy="377570"/>
          </a:xfrm>
          <a:prstGeom prst="rect">
            <a:avLst/>
          </a:prstGeom>
          <a:ln>
            <a:noFill/>
          </a:ln>
        </p:spPr>
        <p:txBody>
          <a:bodyPr vert="horz" lIns="0" tIns="0" rIns="0" bIns="0" rtlCol="0">
            <a:noAutofit/>
          </a:bodyPr>
          <a:lstStyle/>
          <a:p>
            <a:pPr>
              <a:lnSpc>
                <a:spcPct val="107000"/>
              </a:lnSpc>
              <a:spcAft>
                <a:spcPts val="800"/>
              </a:spcAft>
            </a:pPr>
            <a:r>
              <a:rPr lang="fr-FR" sz="11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2" name="Rectangle 51"/>
          <p:cNvSpPr/>
          <p:nvPr/>
        </p:nvSpPr>
        <p:spPr>
          <a:xfrm>
            <a:off x="6023953" y="95337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3" name="Shape 4612"/>
          <p:cNvSpPr/>
          <p:nvPr/>
        </p:nvSpPr>
        <p:spPr>
          <a:xfrm>
            <a:off x="6134297" y="3284950"/>
            <a:ext cx="205256" cy="1112027"/>
          </a:xfrm>
          <a:custGeom>
            <a:avLst/>
            <a:gdLst/>
            <a:ahLst/>
            <a:cxnLst/>
            <a:rect l="0" t="0" r="0" b="0"/>
            <a:pathLst>
              <a:path w="76200" h="596900">
                <a:moveTo>
                  <a:pt x="38100" y="0"/>
                </a:moveTo>
                <a:cubicBezTo>
                  <a:pt x="41656" y="0"/>
                  <a:pt x="44450" y="2794"/>
                  <a:pt x="44450" y="6350"/>
                </a:cubicBezTo>
                <a:lnTo>
                  <a:pt x="44450" y="520700"/>
                </a:lnTo>
                <a:lnTo>
                  <a:pt x="76200" y="520700"/>
                </a:lnTo>
                <a:lnTo>
                  <a:pt x="38100" y="596900"/>
                </a:lnTo>
                <a:lnTo>
                  <a:pt x="0" y="520700"/>
                </a:lnTo>
                <a:lnTo>
                  <a:pt x="31750" y="520700"/>
                </a:lnTo>
                <a:lnTo>
                  <a:pt x="31750" y="6350"/>
                </a:lnTo>
                <a:cubicBezTo>
                  <a:pt x="31750" y="2794"/>
                  <a:pt x="34544" y="0"/>
                  <a:pt x="38100" y="0"/>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55" name="Rectangle 54"/>
          <p:cNvSpPr/>
          <p:nvPr/>
        </p:nvSpPr>
        <p:spPr>
          <a:xfrm>
            <a:off x="6109681" y="59234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56" name="Rectangle 55"/>
          <p:cNvSpPr/>
          <p:nvPr/>
        </p:nvSpPr>
        <p:spPr>
          <a:xfrm>
            <a:off x="6434168" y="5776862"/>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57" name="Picture 4619"/>
          <p:cNvPicPr/>
          <p:nvPr/>
        </p:nvPicPr>
        <p:blipFill>
          <a:blip r:embed="rId2"/>
          <a:stretch>
            <a:fillRect/>
          </a:stretch>
        </p:blipFill>
        <p:spPr>
          <a:xfrm>
            <a:off x="6570046" y="139252"/>
            <a:ext cx="440028" cy="468062"/>
          </a:xfrm>
          <a:prstGeom prst="rect">
            <a:avLst/>
          </a:prstGeom>
        </p:spPr>
      </p:pic>
      <p:pic>
        <p:nvPicPr>
          <p:cNvPr id="58" name="Picture 4621"/>
          <p:cNvPicPr/>
          <p:nvPr/>
        </p:nvPicPr>
        <p:blipFill>
          <a:blip r:embed="rId2"/>
          <a:stretch>
            <a:fillRect/>
          </a:stretch>
        </p:blipFill>
        <p:spPr>
          <a:xfrm>
            <a:off x="7769396" y="5904666"/>
            <a:ext cx="440028" cy="466901"/>
          </a:xfrm>
          <a:prstGeom prst="rect">
            <a:avLst/>
          </a:prstGeom>
        </p:spPr>
      </p:pic>
      <p:sp>
        <p:nvSpPr>
          <p:cNvPr id="59" name="Shape 4622"/>
          <p:cNvSpPr/>
          <p:nvPr/>
        </p:nvSpPr>
        <p:spPr>
          <a:xfrm>
            <a:off x="4561023" y="6187263"/>
            <a:ext cx="3420900" cy="45719"/>
          </a:xfrm>
          <a:custGeom>
            <a:avLst/>
            <a:gdLst/>
            <a:ahLst/>
            <a:cxnLst/>
            <a:rect l="0" t="0" r="0" b="0"/>
            <a:pathLst>
              <a:path w="1400175">
                <a:moveTo>
                  <a:pt x="0" y="0"/>
                </a:moveTo>
                <a:lnTo>
                  <a:pt x="1400175" y="0"/>
                </a:ln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0" name="Shape 4627"/>
          <p:cNvSpPr/>
          <p:nvPr/>
        </p:nvSpPr>
        <p:spPr>
          <a:xfrm>
            <a:off x="7208623" y="5119861"/>
            <a:ext cx="157884" cy="735038"/>
          </a:xfrm>
          <a:custGeom>
            <a:avLst/>
            <a:gdLst/>
            <a:ahLst/>
            <a:cxnLst/>
            <a:rect l="0" t="0" r="0" b="0"/>
            <a:pathLst>
              <a:path w="76200" h="410845">
                <a:moveTo>
                  <a:pt x="38100" y="0"/>
                </a:moveTo>
                <a:lnTo>
                  <a:pt x="76200" y="76200"/>
                </a:lnTo>
                <a:lnTo>
                  <a:pt x="44450" y="76200"/>
                </a:lnTo>
                <a:lnTo>
                  <a:pt x="44450" y="404495"/>
                </a:lnTo>
                <a:cubicBezTo>
                  <a:pt x="44450" y="408051"/>
                  <a:pt x="41656" y="410845"/>
                  <a:pt x="38100" y="410845"/>
                </a:cubicBezTo>
                <a:cubicBezTo>
                  <a:pt x="34544" y="410845"/>
                  <a:pt x="31750" y="408051"/>
                  <a:pt x="31750" y="404495"/>
                </a:cubicBezTo>
                <a:lnTo>
                  <a:pt x="31750" y="76200"/>
                </a:lnTo>
                <a:lnTo>
                  <a:pt x="0" y="76200"/>
                </a:lnTo>
                <a:lnTo>
                  <a:pt x="38100" y="0"/>
                </a:ln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1" name="Shape 4628"/>
          <p:cNvSpPr/>
          <p:nvPr/>
        </p:nvSpPr>
        <p:spPr>
          <a:xfrm>
            <a:off x="6106376" y="1824161"/>
            <a:ext cx="171998" cy="940771"/>
          </a:xfrm>
          <a:custGeom>
            <a:avLst/>
            <a:gdLst/>
            <a:ahLst/>
            <a:cxnLst/>
            <a:rect l="0" t="0" r="0" b="0"/>
            <a:pathLst>
              <a:path w="76200" h="514350">
                <a:moveTo>
                  <a:pt x="38100" y="0"/>
                </a:moveTo>
                <a:cubicBezTo>
                  <a:pt x="41656" y="0"/>
                  <a:pt x="44450" y="2794"/>
                  <a:pt x="44450" y="6350"/>
                </a:cubicBezTo>
                <a:lnTo>
                  <a:pt x="44450" y="438150"/>
                </a:lnTo>
                <a:lnTo>
                  <a:pt x="76200" y="438150"/>
                </a:lnTo>
                <a:lnTo>
                  <a:pt x="38100" y="514350"/>
                </a:lnTo>
                <a:lnTo>
                  <a:pt x="0" y="438150"/>
                </a:lnTo>
                <a:lnTo>
                  <a:pt x="31750" y="438150"/>
                </a:lnTo>
                <a:lnTo>
                  <a:pt x="31750" y="6350"/>
                </a:lnTo>
                <a:cubicBezTo>
                  <a:pt x="31750" y="2794"/>
                  <a:pt x="34544" y="0"/>
                  <a:pt x="38100" y="0"/>
                </a:cubicBezTo>
                <a:close/>
              </a:path>
            </a:pathLst>
          </a:custGeom>
          <a:ln w="0" cap="rnd">
            <a:miter lim="101600"/>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2" name="Shape 4629"/>
          <p:cNvSpPr/>
          <p:nvPr/>
        </p:nvSpPr>
        <p:spPr>
          <a:xfrm>
            <a:off x="6192375" y="4789594"/>
            <a:ext cx="958888" cy="380490"/>
          </a:xfrm>
          <a:custGeom>
            <a:avLst/>
            <a:gdLst/>
            <a:ahLst/>
            <a:cxnLst/>
            <a:rect l="0" t="0" r="0" b="0"/>
            <a:pathLst>
              <a:path w="424815" h="208026">
                <a:moveTo>
                  <a:pt x="424815" y="41402"/>
                </a:moveTo>
                <a:cubicBezTo>
                  <a:pt x="394462" y="142621"/>
                  <a:pt x="298323" y="208026"/>
                  <a:pt x="195072" y="197485"/>
                </a:cubicBezTo>
                <a:cubicBezTo>
                  <a:pt x="92456" y="187198"/>
                  <a:pt x="10922" y="104648"/>
                  <a:pt x="0" y="0"/>
                </a:cubicBezTo>
              </a:path>
            </a:pathLst>
          </a:custGeom>
          <a:ln w="9525" cap="rnd">
            <a:round/>
          </a:ln>
        </p:spPr>
        <p:style>
          <a:lnRef idx="1">
            <a:srgbClr val="4579B8"/>
          </a:lnRef>
          <a:fillRef idx="0">
            <a:srgbClr val="000000">
              <a:alpha val="0"/>
            </a:srgbClr>
          </a:fillRef>
          <a:effectRef idx="0">
            <a:scrgbClr r="0" g="0" b="0"/>
          </a:effectRef>
          <a:fontRef idx="none"/>
        </p:style>
        <p:txBody>
          <a:bodyPr/>
          <a:lstStyle/>
          <a:p>
            <a:endParaRPr lang="fr-FR" dirty="0"/>
          </a:p>
        </p:txBody>
      </p:sp>
      <p:sp>
        <p:nvSpPr>
          <p:cNvPr id="63" name="Rectangle 62"/>
          <p:cNvSpPr/>
          <p:nvPr/>
        </p:nvSpPr>
        <p:spPr>
          <a:xfrm>
            <a:off x="6406648" y="4527968"/>
            <a:ext cx="105228" cy="377570"/>
          </a:xfrm>
          <a:prstGeom prst="rect">
            <a:avLst/>
          </a:prstGeom>
          <a:ln>
            <a:noFill/>
          </a:ln>
        </p:spPr>
        <p:txBody>
          <a:bodyPr vert="horz" lIns="0" tIns="0" rIns="0" bIns="0" rtlCol="0">
            <a:noAutofit/>
          </a:bodyPr>
          <a:lstStyle/>
          <a:p>
            <a:pPr>
              <a:lnSpc>
                <a:spcPct val="107000"/>
              </a:lnSpc>
              <a:spcAft>
                <a:spcPts val="800"/>
              </a:spcAft>
            </a:pPr>
            <a:r>
              <a:rPr lang="fr-FR" sz="1100"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4" name="Rectangle 63"/>
          <p:cNvSpPr/>
          <p:nvPr/>
        </p:nvSpPr>
        <p:spPr>
          <a:xfrm>
            <a:off x="6485767" y="4508099"/>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7" name="Rectangle 66"/>
          <p:cNvSpPr/>
          <p:nvPr/>
        </p:nvSpPr>
        <p:spPr>
          <a:xfrm>
            <a:off x="6883942" y="4574400"/>
            <a:ext cx="114379"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68" name="Rectangle 67"/>
          <p:cNvSpPr/>
          <p:nvPr/>
        </p:nvSpPr>
        <p:spPr>
          <a:xfrm>
            <a:off x="6778163" y="4555486"/>
            <a:ext cx="360622" cy="410402"/>
          </a:xfrm>
          <a:prstGeom prst="rect">
            <a:avLst/>
          </a:prstGeom>
          <a:ln>
            <a:noFill/>
          </a:ln>
        </p:spPr>
        <p:txBody>
          <a:bodyPr vert="horz" lIns="0" tIns="0" rIns="0" bIns="0" rtlCol="0">
            <a:noAutofit/>
          </a:bodyPr>
          <a:lstStyle/>
          <a:p>
            <a:pPr>
              <a:lnSpc>
                <a:spcPct val="107000"/>
              </a:lnSpc>
              <a:spcAft>
                <a:spcPts val="800"/>
              </a:spcAf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12" name="Shape 4607"/>
          <p:cNvSpPr/>
          <p:nvPr/>
        </p:nvSpPr>
        <p:spPr>
          <a:xfrm>
            <a:off x="7100155" y="2226208"/>
            <a:ext cx="138303" cy="825058"/>
          </a:xfrm>
          <a:custGeom>
            <a:avLst/>
            <a:gdLst/>
            <a:ahLst/>
            <a:cxnLst/>
            <a:rect l="0" t="0" r="0" b="0"/>
            <a:pathLst>
              <a:path w="76200" h="600075">
                <a:moveTo>
                  <a:pt x="38100" y="0"/>
                </a:moveTo>
                <a:lnTo>
                  <a:pt x="76200" y="76200"/>
                </a:lnTo>
                <a:lnTo>
                  <a:pt x="44450" y="76200"/>
                </a:lnTo>
                <a:lnTo>
                  <a:pt x="44450" y="593725"/>
                </a:lnTo>
                <a:cubicBezTo>
                  <a:pt x="44450" y="597281"/>
                  <a:pt x="41656" y="600075"/>
                  <a:pt x="38100" y="600075"/>
                </a:cubicBezTo>
                <a:cubicBezTo>
                  <a:pt x="34544" y="600075"/>
                  <a:pt x="31750" y="597281"/>
                  <a:pt x="31750" y="593725"/>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13" name="Shape 4607"/>
          <p:cNvSpPr/>
          <p:nvPr/>
        </p:nvSpPr>
        <p:spPr>
          <a:xfrm>
            <a:off x="6942992" y="1315199"/>
            <a:ext cx="220831" cy="744486"/>
          </a:xfrm>
          <a:custGeom>
            <a:avLst/>
            <a:gdLst>
              <a:gd name="connsiteX0" fmla="*/ 38100 w 101374"/>
              <a:gd name="connsiteY0" fmla="*/ 0 h 665645"/>
              <a:gd name="connsiteX1" fmla="*/ 76200 w 101374"/>
              <a:gd name="connsiteY1" fmla="*/ 76200 h 665645"/>
              <a:gd name="connsiteX2" fmla="*/ 44450 w 101374"/>
              <a:gd name="connsiteY2" fmla="*/ 76200 h 665645"/>
              <a:gd name="connsiteX3" fmla="*/ 44450 w 101374"/>
              <a:gd name="connsiteY3" fmla="*/ 593725 h 665645"/>
              <a:gd name="connsiteX4" fmla="*/ 38100 w 101374"/>
              <a:gd name="connsiteY4" fmla="*/ 600075 h 665645"/>
              <a:gd name="connsiteX5" fmla="*/ 101374 w 101374"/>
              <a:gd name="connsiteY5" fmla="*/ 665486 h 665645"/>
              <a:gd name="connsiteX6" fmla="*/ 31750 w 101374"/>
              <a:gd name="connsiteY6" fmla="*/ 76200 h 665645"/>
              <a:gd name="connsiteX7" fmla="*/ 0 w 101374"/>
              <a:gd name="connsiteY7" fmla="*/ 76200 h 665645"/>
              <a:gd name="connsiteX8" fmla="*/ 38100 w 101374"/>
              <a:gd name="connsiteY8" fmla="*/ 0 h 66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74" h="665645">
                <a:moveTo>
                  <a:pt x="38100" y="0"/>
                </a:moveTo>
                <a:lnTo>
                  <a:pt x="76200" y="76200"/>
                </a:lnTo>
                <a:lnTo>
                  <a:pt x="44450" y="76200"/>
                </a:lnTo>
                <a:lnTo>
                  <a:pt x="44450" y="593725"/>
                </a:lnTo>
                <a:cubicBezTo>
                  <a:pt x="44450" y="597281"/>
                  <a:pt x="28613" y="588115"/>
                  <a:pt x="38100" y="600075"/>
                </a:cubicBezTo>
                <a:cubicBezTo>
                  <a:pt x="47587" y="612035"/>
                  <a:pt x="101374" y="669042"/>
                  <a:pt x="101374" y="665486"/>
                </a:cubicBezTo>
                <a:lnTo>
                  <a:pt x="31750" y="76200"/>
                </a:lnTo>
                <a:lnTo>
                  <a:pt x="0" y="76200"/>
                </a:lnTo>
                <a:lnTo>
                  <a:pt x="38100" y="0"/>
                </a:ln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69" name="Rectangle 68"/>
          <p:cNvSpPr/>
          <p:nvPr/>
        </p:nvSpPr>
        <p:spPr>
          <a:xfrm>
            <a:off x="6682035" y="4033031"/>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latin typeface="Arial" panose="020B0604020202020204" pitchFamily="34" charset="0"/>
                <a:ea typeface="Calibri" panose="020F0502020204030204" pitchFamily="34" charset="0"/>
              </a:rPr>
              <a:t>2</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72" name="Rectangle 71"/>
          <p:cNvSpPr/>
          <p:nvPr/>
        </p:nvSpPr>
        <p:spPr>
          <a:xfrm>
            <a:off x="7034919" y="5941966"/>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73" name="Rectangle 72"/>
          <p:cNvSpPr/>
          <p:nvPr/>
        </p:nvSpPr>
        <p:spPr>
          <a:xfrm>
            <a:off x="4897566" y="5941965"/>
            <a:ext cx="626566" cy="173963"/>
          </a:xfrm>
          <a:prstGeom prst="rect">
            <a:avLst/>
          </a:prstGeom>
          <a:ln>
            <a:noFill/>
          </a:ln>
        </p:spPr>
        <p:txBody>
          <a:bodyPr vert="horz" lIns="0" tIns="0" rIns="0" bIns="0" rtlCol="0">
            <a:noAutofit/>
          </a:bodyPr>
          <a:lstStyle/>
          <a:p>
            <a:pPr>
              <a:lnSpc>
                <a:spcPct val="107000"/>
              </a:lnSpc>
              <a:spcAft>
                <a:spcPts val="800"/>
              </a:spcAft>
            </a:pPr>
            <a:r>
              <a:rPr lang="en-US" sz="1100" b="1" dirty="0">
                <a:solidFill>
                  <a:srgbClr val="000000"/>
                </a:solidFill>
                <a:effectLst/>
                <a:latin typeface="Arial" panose="020B0604020202020204" pitchFamily="34" charset="0"/>
                <a:ea typeface="Arial" panose="020B0604020202020204" pitchFamily="34" charset="0"/>
              </a:rPr>
              <a:t>START</a:t>
            </a:r>
            <a:endParaRPr lang="fr-FR" sz="2400" dirty="0">
              <a:solidFill>
                <a:srgbClr val="000000"/>
              </a:solidFill>
              <a:effectLst/>
              <a:latin typeface="Calibri" panose="020F0502020204030204" pitchFamily="34" charset="0"/>
              <a:ea typeface="Calibri" panose="020F0502020204030204" pitchFamily="34" charset="0"/>
            </a:endParaRPr>
          </a:p>
        </p:txBody>
      </p:sp>
      <p:pic>
        <p:nvPicPr>
          <p:cNvPr id="74" name="Picture 4708"/>
          <p:cNvPicPr/>
          <p:nvPr/>
        </p:nvPicPr>
        <p:blipFill>
          <a:blip r:embed="rId2"/>
          <a:stretch>
            <a:fillRect/>
          </a:stretch>
        </p:blipFill>
        <p:spPr>
          <a:xfrm>
            <a:off x="8924359" y="5501390"/>
            <a:ext cx="318214" cy="436405"/>
          </a:xfrm>
          <a:prstGeom prst="rect">
            <a:avLst/>
          </a:prstGeom>
        </p:spPr>
      </p:pic>
      <p:sp>
        <p:nvSpPr>
          <p:cNvPr id="75" name="Shape 4711"/>
          <p:cNvSpPr/>
          <p:nvPr/>
        </p:nvSpPr>
        <p:spPr>
          <a:xfrm>
            <a:off x="8702669" y="5606321"/>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cxnSp>
        <p:nvCxnSpPr>
          <p:cNvPr id="76" name="Connecteur droit 75"/>
          <p:cNvCxnSpPr/>
          <p:nvPr/>
        </p:nvCxnSpPr>
        <p:spPr>
          <a:xfrm flipV="1">
            <a:off x="8255069" y="5903505"/>
            <a:ext cx="401955" cy="238125"/>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533911" y="6068195"/>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Finish</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79" name="Rectangle 78"/>
          <p:cNvSpPr/>
          <p:nvPr/>
        </p:nvSpPr>
        <p:spPr>
          <a:xfrm>
            <a:off x="7163823" y="33494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pointage</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0" name="Rectangle 79"/>
          <p:cNvSpPr/>
          <p:nvPr/>
        </p:nvSpPr>
        <p:spPr>
          <a:xfrm>
            <a:off x="3050636" y="6144344"/>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1" name="Shape 4606"/>
          <p:cNvSpPr/>
          <p:nvPr/>
        </p:nvSpPr>
        <p:spPr>
          <a:xfrm>
            <a:off x="7418596" y="4143067"/>
            <a:ext cx="912481" cy="1764604"/>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
        <p:nvSpPr>
          <p:cNvPr id="82" name="Rectangle 81"/>
          <p:cNvSpPr/>
          <p:nvPr/>
        </p:nvSpPr>
        <p:spPr>
          <a:xfrm>
            <a:off x="7612412" y="6417189"/>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Comité</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2" name="ZoneTexte 1"/>
          <p:cNvSpPr txBox="1"/>
          <p:nvPr/>
        </p:nvSpPr>
        <p:spPr>
          <a:xfrm>
            <a:off x="8657024" y="1363781"/>
            <a:ext cx="2833789" cy="2862322"/>
          </a:xfrm>
          <a:prstGeom prst="rect">
            <a:avLst/>
          </a:prstGeom>
          <a:noFill/>
        </p:spPr>
        <p:txBody>
          <a:bodyPr wrap="none" rtlCol="0">
            <a:spAutoFit/>
          </a:bodyPr>
          <a:lstStyle/>
          <a:p>
            <a:r>
              <a:rPr lang="fr-FR" dirty="0"/>
              <a:t>2</a:t>
            </a:r>
            <a:r>
              <a:rPr lang="fr-FR" dirty="0" smtClean="0"/>
              <a:t> bouées blanches</a:t>
            </a:r>
          </a:p>
          <a:p>
            <a:r>
              <a:rPr lang="fr-FR" dirty="0"/>
              <a:t> </a:t>
            </a:r>
            <a:r>
              <a:rPr lang="fr-FR" dirty="0" smtClean="0"/>
              <a:t>N° 1,2</a:t>
            </a:r>
          </a:p>
          <a:p>
            <a:endParaRPr lang="fr-FR" dirty="0" smtClean="0"/>
          </a:p>
          <a:p>
            <a:r>
              <a:rPr lang="fr-FR" dirty="0"/>
              <a:t>1</a:t>
            </a:r>
            <a:r>
              <a:rPr lang="fr-FR" dirty="0" smtClean="0"/>
              <a:t> bouée   Orange </a:t>
            </a:r>
          </a:p>
          <a:p>
            <a:r>
              <a:rPr lang="fr-FR" dirty="0" smtClean="0"/>
              <a:t>(Départ entre Comité et S</a:t>
            </a:r>
          </a:p>
          <a:p>
            <a:endParaRPr lang="fr-FR" dirty="0"/>
          </a:p>
          <a:p>
            <a:r>
              <a:rPr lang="fr-FR" dirty="0" smtClean="0"/>
              <a:t>1 bouée Jaune (tube)</a:t>
            </a:r>
          </a:p>
          <a:p>
            <a:r>
              <a:rPr lang="fr-FR" dirty="0" smtClean="0"/>
              <a:t>(arrivée entre Comité et F </a:t>
            </a:r>
          </a:p>
          <a:p>
            <a:endParaRPr lang="fr-FR" dirty="0"/>
          </a:p>
          <a:p>
            <a:r>
              <a:rPr lang="fr-FR" dirty="0" smtClean="0"/>
              <a:t>Le viseur double les arrivées</a:t>
            </a:r>
            <a:endParaRPr lang="fr-FR" dirty="0"/>
          </a:p>
        </p:txBody>
      </p:sp>
      <p:sp>
        <p:nvSpPr>
          <p:cNvPr id="70" name="Shape 4575"/>
          <p:cNvSpPr/>
          <p:nvPr/>
        </p:nvSpPr>
        <p:spPr>
          <a:xfrm>
            <a:off x="6465515" y="4578176"/>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3" name="Shape 4575"/>
          <p:cNvSpPr/>
          <p:nvPr/>
        </p:nvSpPr>
        <p:spPr>
          <a:xfrm>
            <a:off x="8255069" y="1425711"/>
            <a:ext cx="229330" cy="198607"/>
          </a:xfrm>
          <a:custGeom>
            <a:avLst/>
            <a:gdLst/>
            <a:ahLst/>
            <a:cxnLst/>
            <a:rect l="0" t="0" r="0" b="0"/>
            <a:pathLst>
              <a:path w="101600" h="108585">
                <a:moveTo>
                  <a:pt x="50800" y="0"/>
                </a:moveTo>
                <a:cubicBezTo>
                  <a:pt x="22733" y="0"/>
                  <a:pt x="0" y="24257"/>
                  <a:pt x="0" y="54229"/>
                </a:cubicBezTo>
                <a:cubicBezTo>
                  <a:pt x="0" y="84328"/>
                  <a:pt x="22733" y="108585"/>
                  <a:pt x="50800" y="108585"/>
                </a:cubicBezTo>
                <a:cubicBezTo>
                  <a:pt x="78867" y="108585"/>
                  <a:pt x="101600" y="84328"/>
                  <a:pt x="101600" y="54229"/>
                </a:cubicBezTo>
                <a:cubicBezTo>
                  <a:pt x="101600" y="24257"/>
                  <a:pt x="78867" y="0"/>
                  <a:pt x="50800" y="0"/>
                </a:cubicBezTo>
                <a:close/>
              </a:path>
            </a:pathLst>
          </a:custGeom>
          <a:solidFill>
            <a:schemeClr val="bg1"/>
          </a:solidFill>
          <a:ln w="63500" cap="rnd">
            <a:round/>
          </a:ln>
        </p:spPr>
        <p:style>
          <a:lnRef idx="1">
            <a:srgbClr val="FF0000"/>
          </a:lnRef>
          <a:fillRef idx="0">
            <a:srgbClr val="000000">
              <a:alpha val="0"/>
            </a:srgbClr>
          </a:fillRef>
          <a:effectRef idx="0">
            <a:scrgbClr r="0" g="0" b="0"/>
          </a:effectRef>
          <a:fontRef idx="none"/>
        </p:style>
        <p:txBody>
          <a:bodyPr/>
          <a:lstStyle/>
          <a:p>
            <a:endParaRPr lang="fr-FR" dirty="0"/>
          </a:p>
        </p:txBody>
      </p:sp>
      <p:sp>
        <p:nvSpPr>
          <p:cNvPr id="84" name="Shape 4571"/>
          <p:cNvSpPr/>
          <p:nvPr/>
        </p:nvSpPr>
        <p:spPr>
          <a:xfrm>
            <a:off x="8241001" y="2246885"/>
            <a:ext cx="292910" cy="317225"/>
          </a:xfrm>
          <a:custGeom>
            <a:avLst/>
            <a:gdLst/>
            <a:ahLst/>
            <a:cxnLst/>
            <a:rect l="0" t="0" r="0" b="0"/>
            <a:pathLst>
              <a:path w="101600" h="107950">
                <a:moveTo>
                  <a:pt x="50800" y="0"/>
                </a:moveTo>
                <a:cubicBezTo>
                  <a:pt x="78867" y="0"/>
                  <a:pt x="101600" y="24130"/>
                  <a:pt x="101600" y="53975"/>
                </a:cubicBezTo>
                <a:cubicBezTo>
                  <a:pt x="101600" y="83820"/>
                  <a:pt x="78867" y="107950"/>
                  <a:pt x="50800" y="107950"/>
                </a:cubicBezTo>
                <a:cubicBezTo>
                  <a:pt x="22733" y="107950"/>
                  <a:pt x="0" y="83820"/>
                  <a:pt x="0" y="53975"/>
                </a:cubicBezTo>
                <a:cubicBezTo>
                  <a:pt x="0" y="24130"/>
                  <a:pt x="22733" y="0"/>
                  <a:pt x="50800"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dirty="0"/>
          </a:p>
        </p:txBody>
      </p:sp>
      <p:sp>
        <p:nvSpPr>
          <p:cNvPr id="85" name="Rectangle 84"/>
          <p:cNvSpPr/>
          <p:nvPr/>
        </p:nvSpPr>
        <p:spPr>
          <a:xfrm>
            <a:off x="4403436" y="6387441"/>
            <a:ext cx="167413" cy="260943"/>
          </a:xfrm>
          <a:prstGeom prst="rect">
            <a:avLst/>
          </a:prstGeom>
          <a:ln>
            <a:noFill/>
          </a:ln>
        </p:spPr>
        <p:txBody>
          <a:bodyPr vert="horz" lIns="0" tIns="0" rIns="0" bIns="0" rtlCol="0">
            <a:noAutofit/>
          </a:bodyPr>
          <a:lstStyle/>
          <a:p>
            <a:pPr>
              <a:lnSpc>
                <a:spcPct val="107000"/>
              </a:lnSpc>
              <a:spcAft>
                <a:spcPts val="800"/>
              </a:spcAft>
            </a:pPr>
            <a:r>
              <a:rPr lang="fr-FR" sz="2800" dirty="0" smtClean="0">
                <a:solidFill>
                  <a:srgbClr val="FF0000"/>
                </a:solidFill>
                <a:effectLst/>
                <a:latin typeface="Calibri" panose="020F0502020204030204" pitchFamily="34" charset="0"/>
                <a:ea typeface="Calibri" panose="020F0502020204030204" pitchFamily="34" charset="0"/>
              </a:rPr>
              <a:t>S</a:t>
            </a:r>
            <a:endParaRPr lang="fr-FR" sz="2800" dirty="0">
              <a:solidFill>
                <a:srgbClr val="FF0000"/>
              </a:solidFill>
              <a:effectLst/>
              <a:latin typeface="Calibri" panose="020F0502020204030204" pitchFamily="34" charset="0"/>
              <a:ea typeface="Calibri" panose="020F0502020204030204" pitchFamily="34" charset="0"/>
            </a:endParaRPr>
          </a:p>
        </p:txBody>
      </p:sp>
      <p:sp>
        <p:nvSpPr>
          <p:cNvPr id="86" name="Shape 4711"/>
          <p:cNvSpPr/>
          <p:nvPr/>
        </p:nvSpPr>
        <p:spPr>
          <a:xfrm>
            <a:off x="8345201" y="3206023"/>
            <a:ext cx="221690" cy="317143"/>
          </a:xfrm>
          <a:custGeom>
            <a:avLst/>
            <a:gdLst/>
            <a:ahLst/>
            <a:cxnLst/>
            <a:rect l="0" t="0" r="0" b="0"/>
            <a:pathLst>
              <a:path w="100965" h="107950">
                <a:moveTo>
                  <a:pt x="50419" y="0"/>
                </a:moveTo>
                <a:cubicBezTo>
                  <a:pt x="22606" y="0"/>
                  <a:pt x="0" y="24130"/>
                  <a:pt x="0" y="53975"/>
                </a:cubicBezTo>
                <a:cubicBezTo>
                  <a:pt x="0" y="83820"/>
                  <a:pt x="22606" y="107950"/>
                  <a:pt x="50419" y="107950"/>
                </a:cubicBezTo>
                <a:cubicBezTo>
                  <a:pt x="78359" y="107950"/>
                  <a:pt x="100965" y="83820"/>
                  <a:pt x="100965" y="53975"/>
                </a:cubicBezTo>
                <a:cubicBezTo>
                  <a:pt x="100965" y="24130"/>
                  <a:pt x="78359" y="0"/>
                  <a:pt x="50419" y="0"/>
                </a:cubicBezTo>
                <a:close/>
              </a:path>
            </a:pathLst>
          </a:custGeom>
          <a:solidFill>
            <a:srgbClr val="FFFF00"/>
          </a:solidFill>
          <a:ln w="38100" cap="rnd">
            <a:solidFill>
              <a:schemeClr val="tx1"/>
            </a:solidFill>
            <a:round/>
          </a:ln>
        </p:spPr>
        <p:style>
          <a:lnRef idx="1">
            <a:srgbClr val="FFFF00"/>
          </a:lnRef>
          <a:fillRef idx="0">
            <a:srgbClr val="000000">
              <a:alpha val="0"/>
            </a:srgbClr>
          </a:fillRef>
          <a:effectRef idx="0">
            <a:scrgbClr r="0" g="0" b="0"/>
          </a:effectRef>
          <a:fontRef idx="none"/>
        </p:style>
        <p:txBody>
          <a:bodyPr/>
          <a:lstStyle/>
          <a:p>
            <a:endParaRPr lang="fr-FR" sz="3600" dirty="0"/>
          </a:p>
        </p:txBody>
      </p:sp>
      <p:sp>
        <p:nvSpPr>
          <p:cNvPr id="87" name="Rectangle 86"/>
          <p:cNvSpPr/>
          <p:nvPr/>
        </p:nvSpPr>
        <p:spPr>
          <a:xfrm>
            <a:off x="8702669" y="5170084"/>
            <a:ext cx="167413" cy="260943"/>
          </a:xfrm>
          <a:prstGeom prst="rect">
            <a:avLst/>
          </a:prstGeom>
          <a:ln>
            <a:noFill/>
          </a:ln>
        </p:spPr>
        <p:txBody>
          <a:bodyPr vert="horz" lIns="0" tIns="0" rIns="0" bIns="0" rtlCol="0">
            <a:noAutofit/>
          </a:bodyPr>
          <a:lstStyle/>
          <a:p>
            <a:pPr>
              <a:lnSpc>
                <a:spcPct val="107000"/>
              </a:lnSpc>
              <a:spcAft>
                <a:spcPts val="800"/>
              </a:spcAft>
            </a:pPr>
            <a:r>
              <a:rPr lang="en-US" sz="2000" b="1" dirty="0">
                <a:solidFill>
                  <a:srgbClr val="FF0000"/>
                </a:solidFill>
                <a:latin typeface="Arial" panose="020B0604020202020204" pitchFamily="34" charset="0"/>
                <a:ea typeface="Calibri" panose="020F0502020204030204" pitchFamily="34" charset="0"/>
              </a:rPr>
              <a:t>F</a:t>
            </a:r>
            <a:r>
              <a:rPr lang="en-US" sz="2000" b="1" dirty="0" smtClean="0">
                <a:solidFill>
                  <a:srgbClr val="FF0000"/>
                </a:solidFill>
                <a:latin typeface="Arial" panose="020B0604020202020204" pitchFamily="34" charset="0"/>
                <a:ea typeface="Calibri" panose="020F0502020204030204" pitchFamily="34" charset="0"/>
              </a:rPr>
              <a:t>’’</a:t>
            </a:r>
            <a:endParaRPr lang="fr-FR" sz="3200" dirty="0">
              <a:solidFill>
                <a:srgbClr val="FF0000"/>
              </a:solidFill>
              <a:effectLst/>
              <a:latin typeface="Calibri" panose="020F0502020204030204" pitchFamily="34" charset="0"/>
              <a:ea typeface="Calibri" panose="020F0502020204030204" pitchFamily="34" charset="0"/>
            </a:endParaRPr>
          </a:p>
        </p:txBody>
      </p:sp>
      <p:sp>
        <p:nvSpPr>
          <p:cNvPr id="88" name="Rectangle 87"/>
          <p:cNvSpPr/>
          <p:nvPr/>
        </p:nvSpPr>
        <p:spPr>
          <a:xfrm>
            <a:off x="9417604" y="5611503"/>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Viseur</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89" name="Rectangle 88"/>
          <p:cNvSpPr/>
          <p:nvPr/>
        </p:nvSpPr>
        <p:spPr>
          <a:xfrm>
            <a:off x="3331911" y="550292"/>
            <a:ext cx="1115766" cy="184304"/>
          </a:xfrm>
          <a:prstGeom prst="rect">
            <a:avLst/>
          </a:prstGeom>
          <a:ln>
            <a:noFill/>
          </a:ln>
        </p:spPr>
        <p:txBody>
          <a:bodyPr vert="horz" lIns="0" tIns="0" rIns="0" bIns="0" rtlCol="0">
            <a:noAutofit/>
          </a:bodyPr>
          <a:lstStyle/>
          <a:p>
            <a:pPr>
              <a:lnSpc>
                <a:spcPct val="107000"/>
              </a:lnSpc>
              <a:spcAft>
                <a:spcPts val="800"/>
              </a:spcAft>
            </a:pPr>
            <a:r>
              <a:rPr lang="en-US" b="1" dirty="0" smtClean="0">
                <a:solidFill>
                  <a:srgbClr val="000000"/>
                </a:solidFill>
                <a:effectLst/>
                <a:latin typeface="Arial" panose="020B0604020202020204" pitchFamily="34" charset="0"/>
                <a:ea typeface="Arial" panose="020B0604020202020204" pitchFamily="34" charset="0"/>
              </a:rPr>
              <a:t>Vent </a:t>
            </a:r>
            <a:endParaRPr lang="fr-FR" sz="4000" dirty="0">
              <a:solidFill>
                <a:srgbClr val="000000"/>
              </a:solidFill>
              <a:effectLst/>
              <a:latin typeface="Calibri" panose="020F0502020204030204" pitchFamily="34" charset="0"/>
              <a:ea typeface="Calibri" panose="020F0502020204030204" pitchFamily="34" charset="0"/>
            </a:endParaRPr>
          </a:p>
        </p:txBody>
      </p:sp>
      <p:sp>
        <p:nvSpPr>
          <p:cNvPr id="3" name="ZoneTexte 2"/>
          <p:cNvSpPr txBox="1"/>
          <p:nvPr/>
        </p:nvSpPr>
        <p:spPr>
          <a:xfrm>
            <a:off x="374073" y="729034"/>
            <a:ext cx="2176558" cy="923330"/>
          </a:xfrm>
          <a:prstGeom prst="rect">
            <a:avLst/>
          </a:prstGeom>
          <a:noFill/>
        </p:spPr>
        <p:txBody>
          <a:bodyPr wrap="none" rtlCol="0">
            <a:spAutoFit/>
          </a:bodyPr>
          <a:lstStyle/>
          <a:p>
            <a:r>
              <a:rPr lang="fr-FR" dirty="0" smtClean="0"/>
              <a:t>Parcours SRSP B2</a:t>
            </a:r>
          </a:p>
          <a:p>
            <a:endParaRPr lang="fr-FR" dirty="0"/>
          </a:p>
          <a:p>
            <a:r>
              <a:rPr lang="fr-FR" dirty="0" smtClean="0"/>
              <a:t>Départ,1,2,1, Arrivée</a:t>
            </a:r>
            <a:endParaRPr lang="fr-FR" dirty="0"/>
          </a:p>
        </p:txBody>
      </p:sp>
      <p:sp>
        <p:nvSpPr>
          <p:cNvPr id="65" name="Shape 4606"/>
          <p:cNvSpPr/>
          <p:nvPr/>
        </p:nvSpPr>
        <p:spPr>
          <a:xfrm>
            <a:off x="6407831" y="1859840"/>
            <a:ext cx="692324" cy="1398589"/>
          </a:xfrm>
          <a:custGeom>
            <a:avLst/>
            <a:gdLst/>
            <a:ahLst/>
            <a:cxnLst/>
            <a:rect l="0" t="0" r="0" b="0"/>
            <a:pathLst>
              <a:path w="598424" h="336804">
                <a:moveTo>
                  <a:pt x="10287" y="1651"/>
                </a:moveTo>
                <a:lnTo>
                  <a:pt x="534977" y="294154"/>
                </a:lnTo>
                <a:lnTo>
                  <a:pt x="550418" y="266446"/>
                </a:lnTo>
                <a:lnTo>
                  <a:pt x="598424" y="336804"/>
                </a:lnTo>
                <a:lnTo>
                  <a:pt x="513334" y="332994"/>
                </a:lnTo>
                <a:lnTo>
                  <a:pt x="528804" y="305232"/>
                </a:lnTo>
                <a:lnTo>
                  <a:pt x="4191" y="12827"/>
                </a:lnTo>
                <a:cubicBezTo>
                  <a:pt x="1143" y="11049"/>
                  <a:pt x="0" y="7239"/>
                  <a:pt x="1651" y="4191"/>
                </a:cubicBezTo>
                <a:cubicBezTo>
                  <a:pt x="3429" y="1143"/>
                  <a:pt x="7239" y="0"/>
                  <a:pt x="10287" y="1651"/>
                </a:cubicBezTo>
                <a:close/>
              </a:path>
            </a:pathLst>
          </a:custGeom>
          <a:ln w="0" cap="rnd">
            <a:round/>
          </a:ln>
        </p:spPr>
        <p:style>
          <a:lnRef idx="0">
            <a:srgbClr val="000000">
              <a:alpha val="0"/>
            </a:srgbClr>
          </a:lnRef>
          <a:fillRef idx="1">
            <a:srgbClr val="4579B8"/>
          </a:fillRef>
          <a:effectRef idx="0">
            <a:scrgbClr r="0" g="0" b="0"/>
          </a:effectRef>
          <a:fontRef idx="none"/>
        </p:style>
        <p:txBody>
          <a:bodyPr/>
          <a:lstStyle/>
          <a:p>
            <a:endParaRPr lang="fr-FR" dirty="0"/>
          </a:p>
        </p:txBody>
      </p:sp>
    </p:spTree>
    <p:extLst>
      <p:ext uri="{BB962C8B-B14F-4D97-AF65-F5344CB8AC3E}">
        <p14:creationId xmlns:p14="http://schemas.microsoft.com/office/powerpoint/2010/main" val="1888431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887</Words>
  <Application>Microsoft Office PowerPoint</Application>
  <PresentationFormat>Grand écran</PresentationFormat>
  <Paragraphs>301</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Times New Roman</vt:lpstr>
      <vt:lpstr>Thème Office</vt:lpstr>
      <vt:lpstr>Parcours   Classiques</vt:lpstr>
      <vt:lpstr>Parcours dit Olympique</vt:lpstr>
      <vt:lpstr>Parcours dit « de Ligue »</vt:lpstr>
      <vt:lpstr>Parcours Banane avec un Dog Leg et deux Gates</vt:lpstr>
      <vt:lpstr>Parcours SRSP Classiques</vt:lpstr>
      <vt:lpstr>Présentation PowerPoint</vt:lpstr>
      <vt:lpstr>Présentation PowerPoint</vt:lpstr>
      <vt:lpstr>Présentation PowerPoint</vt:lpstr>
      <vt:lpstr>Présentation PowerPoint</vt:lpstr>
      <vt:lpstr>Parcours Trapèzes</vt:lpstr>
      <vt:lpstr>Principe du parcours Trapèze</vt:lpstr>
      <vt:lpstr>Présentation PowerPoint</vt:lpstr>
      <vt:lpstr>Exemples : Parcours dit trapèze « two fleets » possibles :</vt:lpstr>
      <vt:lpstr>Parcours SRSP Trapèzes</vt:lpstr>
      <vt:lpstr>Présentation PowerPoint</vt:lpstr>
      <vt:lpstr>Présentation PowerPoint</vt:lpstr>
      <vt:lpstr>Choix C1 ou C2 (parcours SRSP)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Jsab</dc:creator>
  <cp:lastModifiedBy>Jsab</cp:lastModifiedBy>
  <cp:revision>27</cp:revision>
  <dcterms:created xsi:type="dcterms:W3CDTF">2020-01-05T16:54:58Z</dcterms:created>
  <dcterms:modified xsi:type="dcterms:W3CDTF">2020-02-05T08:11:58Z</dcterms:modified>
</cp:coreProperties>
</file>